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jpeg" ContentType="image/jpe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96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1" r:id="rId16"/>
    <p:sldId id="272" r:id="rId17"/>
    <p:sldId id="273" r:id="rId18"/>
    <p:sldId id="297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98" r:id="rId31"/>
    <p:sldId id="287" r:id="rId32"/>
    <p:sldId id="302" r:id="rId33"/>
    <p:sldId id="309" r:id="rId34"/>
    <p:sldId id="310" r:id="rId35"/>
    <p:sldId id="311" r:id="rId36"/>
    <p:sldId id="286" r:id="rId37"/>
    <p:sldId id="299" r:id="rId38"/>
    <p:sldId id="288" r:id="rId39"/>
    <p:sldId id="303" r:id="rId40"/>
    <p:sldId id="304" r:id="rId41"/>
    <p:sldId id="291" r:id="rId42"/>
    <p:sldId id="305" r:id="rId43"/>
    <p:sldId id="306" r:id="rId44"/>
    <p:sldId id="307" r:id="rId45"/>
    <p:sldId id="308" r:id="rId46"/>
    <p:sldId id="289" r:id="rId47"/>
    <p:sldId id="294" r:id="rId48"/>
    <p:sldId id="301" r:id="rId49"/>
    <p:sldId id="295" r:id="rId50"/>
    <p:sldId id="293" r:id="rId51"/>
    <p:sldId id="29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02"/>
    <p:restoredTop sz="94713"/>
  </p:normalViewPr>
  <p:slideViewPr>
    <p:cSldViewPr snapToGrid="0" snapToObjects="1">
      <p:cViewPr>
        <p:scale>
          <a:sx n="179" d="100"/>
          <a:sy n="179" d="100"/>
        </p:scale>
        <p:origin x="87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6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5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8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5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5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8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9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3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4E780-FA13-D34C-80CF-82D3428033D3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3E6CD-C8D2-7B4A-8FBF-6DED75C05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5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accent4">
              <a:lumMod val="50000"/>
            </a:schemeClr>
          </a:solidFill>
          <a:latin typeface="Powderfinger Type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4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4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4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Desperately Seeking Default!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9768" y="4823935"/>
            <a:ext cx="6858000" cy="1655762"/>
          </a:xfrm>
        </p:spPr>
        <p:txBody>
          <a:bodyPr/>
          <a:lstStyle/>
          <a:p>
            <a:pPr algn="r"/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APNIC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2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1.8% failure for non-6to4 V6 is unacceptable!</a:t>
            </a:r>
          </a:p>
          <a:p>
            <a:r>
              <a:rPr lang="en-US" dirty="0" smtClean="0"/>
              <a:t>Why is this happening</a:t>
            </a:r>
          </a:p>
          <a:p>
            <a:pPr lvl="1"/>
            <a:r>
              <a:rPr lang="en-US" dirty="0" smtClean="0"/>
              <a:t>Auto-</a:t>
            </a:r>
            <a:r>
              <a:rPr lang="en-US" dirty="0" err="1" smtClean="0"/>
              <a:t>tunnelling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Lousy CPE firmware?</a:t>
            </a:r>
          </a:p>
          <a:p>
            <a:pPr lvl="1"/>
            <a:r>
              <a:rPr lang="en-US" dirty="0" smtClean="0"/>
              <a:t>Strange firewall filters?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But is all of this due to local configuration / equipment? What is the comparable view in IPv4?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7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7" y="1662241"/>
            <a:ext cx="8113173" cy="4868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IPv4 Connection Failure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981254" y="2987804"/>
            <a:ext cx="24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/>
                <a:cs typeface="AhnbergHand"/>
              </a:rPr>
              <a:t>Missing PCAP data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70890" y="3484044"/>
            <a:ext cx="488137" cy="742417"/>
          </a:xfrm>
          <a:custGeom>
            <a:avLst/>
            <a:gdLst>
              <a:gd name="connsiteX0" fmla="*/ 0 w 488137"/>
              <a:gd name="connsiteY0" fmla="*/ 0 h 742417"/>
              <a:gd name="connsiteX1" fmla="*/ 319588 w 488137"/>
              <a:gd name="connsiteY1" fmla="*/ 386899 h 742417"/>
              <a:gd name="connsiteX2" fmla="*/ 428921 w 488137"/>
              <a:gd name="connsiteY2" fmla="*/ 740155 h 742417"/>
              <a:gd name="connsiteX3" fmla="*/ 487792 w 488137"/>
              <a:gd name="connsiteY3" fmla="*/ 546706 h 742417"/>
              <a:gd name="connsiteX4" fmla="*/ 403690 w 488137"/>
              <a:gd name="connsiteY4" fmla="*/ 723334 h 742417"/>
              <a:gd name="connsiteX5" fmla="*/ 285947 w 488137"/>
              <a:gd name="connsiteY5" fmla="*/ 630814 h 74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137" h="742417">
                <a:moveTo>
                  <a:pt x="0" y="0"/>
                </a:moveTo>
                <a:cubicBezTo>
                  <a:pt x="124050" y="131770"/>
                  <a:pt x="248101" y="263540"/>
                  <a:pt x="319588" y="386899"/>
                </a:cubicBezTo>
                <a:cubicBezTo>
                  <a:pt x="391075" y="510258"/>
                  <a:pt x="400887" y="713521"/>
                  <a:pt x="428921" y="740155"/>
                </a:cubicBezTo>
                <a:cubicBezTo>
                  <a:pt x="456955" y="766789"/>
                  <a:pt x="491997" y="549510"/>
                  <a:pt x="487792" y="546706"/>
                </a:cubicBezTo>
                <a:cubicBezTo>
                  <a:pt x="483587" y="543903"/>
                  <a:pt x="437331" y="709316"/>
                  <a:pt x="403690" y="723334"/>
                </a:cubicBezTo>
                <a:cubicBezTo>
                  <a:pt x="370049" y="737352"/>
                  <a:pt x="285947" y="630814"/>
                  <a:pt x="285947" y="630814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/>
          <p:cNvSpPr/>
          <p:nvPr/>
        </p:nvSpPr>
        <p:spPr>
          <a:xfrm>
            <a:off x="4665972" y="4367184"/>
            <a:ext cx="982269" cy="311201"/>
          </a:xfrm>
          <a:custGeom>
            <a:avLst/>
            <a:gdLst>
              <a:gd name="connsiteX0" fmla="*/ 139481 w 1157893"/>
              <a:gd name="connsiteY0" fmla="*/ 0 h 311201"/>
              <a:gd name="connsiteX1" fmla="*/ 4918 w 1157893"/>
              <a:gd name="connsiteY1" fmla="*/ 142984 h 311201"/>
              <a:gd name="connsiteX2" fmla="*/ 164712 w 1157893"/>
              <a:gd name="connsiteY2" fmla="*/ 302790 h 311201"/>
              <a:gd name="connsiteX3" fmla="*/ 38559 w 1157893"/>
              <a:gd name="connsiteY3" fmla="*/ 159806 h 311201"/>
              <a:gd name="connsiteX4" fmla="*/ 980502 w 1157893"/>
              <a:gd name="connsiteY4" fmla="*/ 142984 h 311201"/>
              <a:gd name="connsiteX5" fmla="*/ 1073015 w 1157893"/>
              <a:gd name="connsiteY5" fmla="*/ 168217 h 311201"/>
              <a:gd name="connsiteX6" fmla="*/ 938451 w 1157893"/>
              <a:gd name="connsiteY6" fmla="*/ 42054 h 311201"/>
              <a:gd name="connsiteX7" fmla="*/ 1157117 w 1157893"/>
              <a:gd name="connsiteY7" fmla="*/ 176628 h 311201"/>
              <a:gd name="connsiteX8" fmla="*/ 997323 w 1157893"/>
              <a:gd name="connsiteY8" fmla="*/ 311201 h 31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893" h="311201">
                <a:moveTo>
                  <a:pt x="139481" y="0"/>
                </a:moveTo>
                <a:cubicBezTo>
                  <a:pt x="70097" y="46259"/>
                  <a:pt x="713" y="92519"/>
                  <a:pt x="4918" y="142984"/>
                </a:cubicBezTo>
                <a:cubicBezTo>
                  <a:pt x="9123" y="193449"/>
                  <a:pt x="159105" y="299986"/>
                  <a:pt x="164712" y="302790"/>
                </a:cubicBezTo>
                <a:cubicBezTo>
                  <a:pt x="170319" y="305594"/>
                  <a:pt x="-97406" y="186440"/>
                  <a:pt x="38559" y="159806"/>
                </a:cubicBezTo>
                <a:cubicBezTo>
                  <a:pt x="174524" y="133172"/>
                  <a:pt x="808093" y="141582"/>
                  <a:pt x="980502" y="142984"/>
                </a:cubicBezTo>
                <a:cubicBezTo>
                  <a:pt x="1152911" y="144386"/>
                  <a:pt x="1080024" y="185039"/>
                  <a:pt x="1073015" y="168217"/>
                </a:cubicBezTo>
                <a:cubicBezTo>
                  <a:pt x="1066007" y="151395"/>
                  <a:pt x="924434" y="40652"/>
                  <a:pt x="938451" y="42054"/>
                </a:cubicBezTo>
                <a:cubicBezTo>
                  <a:pt x="952468" y="43456"/>
                  <a:pt x="1147305" y="131770"/>
                  <a:pt x="1157117" y="176628"/>
                </a:cubicBezTo>
                <a:cubicBezTo>
                  <a:pt x="1166929" y="221486"/>
                  <a:pt x="1082126" y="266343"/>
                  <a:pt x="997323" y="311201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630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IPv4 failures are around 1 in 500</a:t>
            </a:r>
          </a:p>
          <a:p>
            <a:r>
              <a:rPr lang="en-US" dirty="0" smtClean="0"/>
              <a:t>And we are pretty sure its NOT:</a:t>
            </a:r>
          </a:p>
          <a:p>
            <a:pPr lvl="1"/>
            <a:r>
              <a:rPr lang="en-US" dirty="0" smtClean="0"/>
              <a:t>Auto-</a:t>
            </a:r>
            <a:r>
              <a:rPr lang="en-US" dirty="0" err="1" smtClean="0"/>
              <a:t>tunnelling</a:t>
            </a:r>
            <a:endParaRPr lang="en-US" dirty="0" smtClean="0"/>
          </a:p>
          <a:p>
            <a:pPr lvl="1"/>
            <a:r>
              <a:rPr lang="en-US" dirty="0" smtClean="0"/>
              <a:t>Lousy CPE firmware</a:t>
            </a:r>
          </a:p>
          <a:p>
            <a:pPr lvl="1"/>
            <a:r>
              <a:rPr lang="en-US" dirty="0" smtClean="0"/>
              <a:t>Strange firewall filters</a:t>
            </a:r>
          </a:p>
          <a:p>
            <a:pPr lvl="1"/>
            <a:endParaRPr lang="en-US" dirty="0"/>
          </a:p>
          <a:p>
            <a:r>
              <a:rPr lang="en-US" dirty="0" smtClean="0"/>
              <a:t>So what is the reason for this residual asymmetric failure rate?</a:t>
            </a:r>
          </a:p>
          <a:p>
            <a:r>
              <a:rPr lang="en-US" dirty="0" smtClean="0"/>
              <a:t>Is it asymmetric routing connectivity?</a:t>
            </a:r>
          </a:p>
        </p:txBody>
      </p:sp>
    </p:spTree>
    <p:extLst>
      <p:ext uri="{BB962C8B-B14F-4D97-AF65-F5344CB8AC3E}">
        <p14:creationId xmlns:p14="http://schemas.microsoft.com/office/powerpoint/2010/main" val="974274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 Views Routing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6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877"/>
            <a:ext cx="9144000" cy="55888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7151" y="162433"/>
            <a:ext cx="6093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Powderfinger Type"/>
                <a:cs typeface="Powderfinger Type"/>
              </a:rPr>
              <a:t>20 Years of Routing the Internet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Powderfinger Type"/>
              <a:cs typeface="Powderfinger Typ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8679" y="1310506"/>
            <a:ext cx="55418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a view pulled together from each of the routing peers of Route Views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932247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" y="1454180"/>
            <a:ext cx="8689073" cy="53107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2015/16, Route Views + RIS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8164864" y="2201034"/>
            <a:ext cx="169933" cy="2557083"/>
          </a:xfrm>
          <a:custGeom>
            <a:avLst/>
            <a:gdLst>
              <a:gd name="connsiteX0" fmla="*/ 93951 w 150595"/>
              <a:gd name="connsiteY0" fmla="*/ 306726 h 1563181"/>
              <a:gd name="connsiteX1" fmla="*/ 77767 w 150595"/>
              <a:gd name="connsiteY1" fmla="*/ 169161 h 1563181"/>
              <a:gd name="connsiteX2" fmla="*/ 13030 w 150595"/>
              <a:gd name="connsiteY2" fmla="*/ 88241 h 1563181"/>
              <a:gd name="connsiteX3" fmla="*/ 13030 w 150595"/>
              <a:gd name="connsiteY3" fmla="*/ 1512439 h 1563181"/>
              <a:gd name="connsiteX4" fmla="*/ 150595 w 150595"/>
              <a:gd name="connsiteY4" fmla="*/ 1269678 h 15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595" h="1563181">
                <a:moveTo>
                  <a:pt x="93951" y="306726"/>
                </a:moveTo>
                <a:cubicBezTo>
                  <a:pt x="92602" y="256150"/>
                  <a:pt x="91254" y="205575"/>
                  <a:pt x="77767" y="169161"/>
                </a:cubicBezTo>
                <a:cubicBezTo>
                  <a:pt x="64280" y="132747"/>
                  <a:pt x="23819" y="-135639"/>
                  <a:pt x="13030" y="88241"/>
                </a:cubicBezTo>
                <a:cubicBezTo>
                  <a:pt x="2240" y="312121"/>
                  <a:pt x="-9897" y="1315533"/>
                  <a:pt x="13030" y="1512439"/>
                </a:cubicBezTo>
                <a:cubicBezTo>
                  <a:pt x="35957" y="1709345"/>
                  <a:pt x="150595" y="1269678"/>
                  <a:pt x="150595" y="1269678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1776" y="1979646"/>
            <a:ext cx="55418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a view pulled together from each of the routing peers of Route Views and RIS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725283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ifferent peers see a slightly different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is this just traffic engineering more specifics?</a:t>
            </a:r>
          </a:p>
          <a:p>
            <a:r>
              <a:rPr lang="en-US" dirty="0" smtClean="0"/>
              <a:t>Or do different peers see a different set of reachable addresses in the routing 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" y="1274329"/>
            <a:ext cx="8758258" cy="53530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26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Span </a:t>
            </a:r>
            <a:br>
              <a:rPr lang="en-US" dirty="0" smtClean="0"/>
            </a:br>
            <a:r>
              <a:rPr lang="en-US" dirty="0" smtClean="0"/>
              <a:t>(Route Views + RIS data sets)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31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" y="1274329"/>
            <a:ext cx="8758258" cy="53530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26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Span </a:t>
            </a:r>
            <a:br>
              <a:rPr lang="en-US" dirty="0" smtClean="0"/>
            </a:br>
            <a:r>
              <a:rPr lang="en-US" dirty="0" smtClean="0"/>
              <a:t>(Route Views + RIS data sets)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05119" y="1796432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15 </a:t>
            </a:r>
            <a:r>
              <a:rPr lang="en-US" smtClean="0">
                <a:latin typeface="AhnbergHand" charset="0"/>
                <a:ea typeface="AhnbergHand" charset="0"/>
                <a:cs typeface="AhnbergHand" charset="0"/>
              </a:rPr>
              <a:t>M Addresses</a:t>
            </a:r>
            <a:endParaRPr lang="en-US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649508" y="1561558"/>
            <a:ext cx="4804513" cy="542371"/>
          </a:xfrm>
          <a:custGeom>
            <a:avLst/>
            <a:gdLst>
              <a:gd name="connsiteX0" fmla="*/ 0 w 4804513"/>
              <a:gd name="connsiteY0" fmla="*/ 542371 h 542371"/>
              <a:gd name="connsiteX1" fmla="*/ 2063469 w 4804513"/>
              <a:gd name="connsiteY1" fmla="*/ 121585 h 542371"/>
              <a:gd name="connsiteX2" fmla="*/ 3965097 w 4804513"/>
              <a:gd name="connsiteY2" fmla="*/ 48757 h 542371"/>
              <a:gd name="connsiteX3" fmla="*/ 4782393 w 4804513"/>
              <a:gd name="connsiteY3" fmla="*/ 105401 h 542371"/>
              <a:gd name="connsiteX4" fmla="*/ 4588184 w 4804513"/>
              <a:gd name="connsiteY4" fmla="*/ 205 h 542371"/>
              <a:gd name="connsiteX5" fmla="*/ 4766209 w 4804513"/>
              <a:gd name="connsiteY5" fmla="*/ 137769 h 542371"/>
              <a:gd name="connsiteX6" fmla="*/ 4515356 w 4804513"/>
              <a:gd name="connsiteY6" fmla="*/ 178230 h 5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4513" h="542371">
                <a:moveTo>
                  <a:pt x="0" y="542371"/>
                </a:moveTo>
                <a:cubicBezTo>
                  <a:pt x="701310" y="373112"/>
                  <a:pt x="1402620" y="203854"/>
                  <a:pt x="2063469" y="121585"/>
                </a:cubicBezTo>
                <a:cubicBezTo>
                  <a:pt x="2724318" y="39316"/>
                  <a:pt x="3511943" y="51454"/>
                  <a:pt x="3965097" y="48757"/>
                </a:cubicBezTo>
                <a:cubicBezTo>
                  <a:pt x="4418251" y="46060"/>
                  <a:pt x="4678545" y="113493"/>
                  <a:pt x="4782393" y="105401"/>
                </a:cubicBezTo>
                <a:cubicBezTo>
                  <a:pt x="4886241" y="97309"/>
                  <a:pt x="4590881" y="-5190"/>
                  <a:pt x="4588184" y="205"/>
                </a:cubicBezTo>
                <a:cubicBezTo>
                  <a:pt x="4585487" y="5600"/>
                  <a:pt x="4778347" y="108098"/>
                  <a:pt x="4766209" y="137769"/>
                </a:cubicBezTo>
                <a:cubicBezTo>
                  <a:pt x="4754071" y="167440"/>
                  <a:pt x="4634713" y="172835"/>
                  <a:pt x="4515356" y="17823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8317529" y="1578422"/>
            <a:ext cx="520172" cy="1185211"/>
          </a:xfrm>
          <a:custGeom>
            <a:avLst/>
            <a:gdLst>
              <a:gd name="connsiteX0" fmla="*/ 146740 w 520172"/>
              <a:gd name="connsiteY0" fmla="*/ 56169 h 1185211"/>
              <a:gd name="connsiteX1" fmla="*/ 17267 w 520172"/>
              <a:gd name="connsiteY1" fmla="*/ 1148594 h 1185211"/>
              <a:gd name="connsiteX2" fmla="*/ 486606 w 520172"/>
              <a:gd name="connsiteY2" fmla="*/ 849189 h 1185211"/>
              <a:gd name="connsiteX3" fmla="*/ 454237 w 520172"/>
              <a:gd name="connsiteY3" fmla="*/ 88537 h 1185211"/>
              <a:gd name="connsiteX4" fmla="*/ 227660 w 520172"/>
              <a:gd name="connsiteY4" fmla="*/ 15709 h 118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172" h="1185211">
                <a:moveTo>
                  <a:pt x="146740" y="56169"/>
                </a:moveTo>
                <a:cubicBezTo>
                  <a:pt x="53681" y="536296"/>
                  <a:pt x="-39377" y="1016424"/>
                  <a:pt x="17267" y="1148594"/>
                </a:cubicBezTo>
                <a:cubicBezTo>
                  <a:pt x="73911" y="1280764"/>
                  <a:pt x="413778" y="1025865"/>
                  <a:pt x="486606" y="849189"/>
                </a:cubicBezTo>
                <a:cubicBezTo>
                  <a:pt x="559434" y="672513"/>
                  <a:pt x="497395" y="227450"/>
                  <a:pt x="454237" y="88537"/>
                </a:cubicBezTo>
                <a:cubicBezTo>
                  <a:pt x="411079" y="-50376"/>
                  <a:pt x="227660" y="15709"/>
                  <a:pt x="227660" y="15709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77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peer of </a:t>
            </a:r>
            <a:r>
              <a:rPr lang="en-US" dirty="0" err="1" smtClean="0"/>
              <a:t>RouteViews</a:t>
            </a:r>
            <a:r>
              <a:rPr lang="en-US" dirty="0" smtClean="0"/>
              <a:t> and RIS announces a span of addresses that appears to be a unique span. </a:t>
            </a:r>
          </a:p>
          <a:p>
            <a:r>
              <a:rPr lang="en-US" dirty="0" smtClean="0"/>
              <a:t>In total, these spans agree to within 15M addresses, but this means that there are at least 15M uniquely addressed endpoints that cannot be reached from all other endpoints. </a:t>
            </a:r>
          </a:p>
          <a:p>
            <a:r>
              <a:rPr lang="en-US" dirty="0" smtClean="0"/>
              <a:t>This variation is stable, so its not transient routing that is generating this – the reasons for this difference are structural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9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910"/>
            <a:ext cx="7156870" cy="5125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26"/>
            <a:ext cx="7886700" cy="1325563"/>
          </a:xfrm>
        </p:spPr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342089"/>
            <a:ext cx="7226188" cy="519794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638" y="1713387"/>
            <a:ext cx="7886700" cy="4351338"/>
          </a:xfrm>
        </p:spPr>
        <p:txBody>
          <a:bodyPr/>
          <a:lstStyle/>
          <a:p>
            <a:r>
              <a:rPr lang="en-US" dirty="0" smtClean="0"/>
              <a:t>Anyone could dial anyone else</a:t>
            </a:r>
          </a:p>
          <a:p>
            <a:r>
              <a:rPr lang="en-US" dirty="0" smtClean="0"/>
              <a:t>All telephones were equally reachable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514" y="2792697"/>
            <a:ext cx="5357834" cy="364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5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IPv6?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57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0" y="1399776"/>
            <a:ext cx="8672168" cy="530042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Route Views view of IPv6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79247" y="4231452"/>
            <a:ext cx="212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World IPv6 Day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8131" y="5107367"/>
            <a:ext cx="291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IANA IPv4 Exhaustion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272584" y="5540059"/>
            <a:ext cx="694188" cy="200121"/>
          </a:xfrm>
          <a:custGeom>
            <a:avLst/>
            <a:gdLst>
              <a:gd name="connsiteX0" fmla="*/ 0 w 694188"/>
              <a:gd name="connsiteY0" fmla="*/ 0 h 200121"/>
              <a:gd name="connsiteX1" fmla="*/ 654242 w 694188"/>
              <a:gd name="connsiteY1" fmla="*/ 153939 h 200121"/>
              <a:gd name="connsiteX2" fmla="*/ 623454 w 694188"/>
              <a:gd name="connsiteY2" fmla="*/ 61576 h 200121"/>
              <a:gd name="connsiteX3" fmla="*/ 692727 w 694188"/>
              <a:gd name="connsiteY3" fmla="*/ 146242 h 200121"/>
              <a:gd name="connsiteX4" fmla="*/ 546485 w 694188"/>
              <a:gd name="connsiteY4" fmla="*/ 200121 h 20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188" h="200121">
                <a:moveTo>
                  <a:pt x="0" y="0"/>
                </a:moveTo>
                <a:cubicBezTo>
                  <a:pt x="275166" y="71838"/>
                  <a:pt x="550333" y="143676"/>
                  <a:pt x="654242" y="153939"/>
                </a:cubicBezTo>
                <a:cubicBezTo>
                  <a:pt x="758151" y="164202"/>
                  <a:pt x="617040" y="62859"/>
                  <a:pt x="623454" y="61576"/>
                </a:cubicBezTo>
                <a:cubicBezTo>
                  <a:pt x="629868" y="60293"/>
                  <a:pt x="705555" y="123151"/>
                  <a:pt x="692727" y="146242"/>
                </a:cubicBezTo>
                <a:cubicBezTo>
                  <a:pt x="679899" y="169333"/>
                  <a:pt x="613192" y="184727"/>
                  <a:pt x="546485" y="2001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234099" y="4585635"/>
            <a:ext cx="1076051" cy="708121"/>
          </a:xfrm>
          <a:custGeom>
            <a:avLst/>
            <a:gdLst>
              <a:gd name="connsiteX0" fmla="*/ 0 w 1076051"/>
              <a:gd name="connsiteY0" fmla="*/ 0 h 708121"/>
              <a:gd name="connsiteX1" fmla="*/ 692727 w 1076051"/>
              <a:gd name="connsiteY1" fmla="*/ 461818 h 708121"/>
              <a:gd name="connsiteX2" fmla="*/ 1023697 w 1076051"/>
              <a:gd name="connsiteY2" fmla="*/ 669636 h 708121"/>
              <a:gd name="connsiteX3" fmla="*/ 1031394 w 1076051"/>
              <a:gd name="connsiteY3" fmla="*/ 577272 h 708121"/>
              <a:gd name="connsiteX4" fmla="*/ 1069879 w 1076051"/>
              <a:gd name="connsiteY4" fmla="*/ 677333 h 708121"/>
              <a:gd name="connsiteX5" fmla="*/ 885151 w 1076051"/>
              <a:gd name="connsiteY5" fmla="*/ 708121 h 70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051" h="708121">
                <a:moveTo>
                  <a:pt x="0" y="0"/>
                </a:moveTo>
                <a:lnTo>
                  <a:pt x="692727" y="461818"/>
                </a:lnTo>
                <a:cubicBezTo>
                  <a:pt x="863343" y="573424"/>
                  <a:pt x="967252" y="650394"/>
                  <a:pt x="1023697" y="669636"/>
                </a:cubicBezTo>
                <a:cubicBezTo>
                  <a:pt x="1080142" y="688878"/>
                  <a:pt x="1023697" y="575989"/>
                  <a:pt x="1031394" y="577272"/>
                </a:cubicBezTo>
                <a:cubicBezTo>
                  <a:pt x="1039091" y="578555"/>
                  <a:pt x="1094253" y="655525"/>
                  <a:pt x="1069879" y="677333"/>
                </a:cubicBezTo>
                <a:cubicBezTo>
                  <a:pt x="1045505" y="699141"/>
                  <a:pt x="965328" y="703631"/>
                  <a:pt x="885151" y="7081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63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IPv6 Routes in 2015/16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3" y="1615395"/>
            <a:ext cx="8147274" cy="4979614"/>
          </a:xfrm>
        </p:spPr>
      </p:pic>
    </p:spTree>
    <p:extLst>
      <p:ext uri="{BB962C8B-B14F-4D97-AF65-F5344CB8AC3E}">
        <p14:creationId xmlns:p14="http://schemas.microsoft.com/office/powerpoint/2010/main" val="1109299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Announced Address Span Variation (RV + RIS)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4" y="1825624"/>
            <a:ext cx="7628044" cy="4662261"/>
          </a:xfrm>
        </p:spPr>
      </p:pic>
    </p:spTree>
    <p:extLst>
      <p:ext uri="{BB962C8B-B14F-4D97-AF65-F5344CB8AC3E}">
        <p14:creationId xmlns:p14="http://schemas.microsoft.com/office/powerpoint/2010/main" val="471093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“default”?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is no definition of the route set that is “default”</a:t>
            </a:r>
          </a:p>
          <a:p>
            <a:r>
              <a:rPr lang="en-US" dirty="0" smtClean="0"/>
              <a:t>At best it’s an informal quorum</a:t>
            </a:r>
          </a:p>
          <a:p>
            <a:pPr lvl="1"/>
            <a:r>
              <a:rPr lang="en-US" dirty="0" smtClean="0"/>
              <a:t>So lets define this quorum by arbitrarily setting the quorum threshold at 2/3</a:t>
            </a:r>
          </a:p>
          <a:p>
            <a:pPr lvl="1"/>
            <a:r>
              <a:rPr lang="en-US" dirty="0" smtClean="0"/>
              <a:t>i.e. if 2/3 of the peers of a route collector advertise a route then it is part of the default quorum.</a:t>
            </a:r>
          </a:p>
          <a:p>
            <a:r>
              <a:rPr lang="en-US" dirty="0"/>
              <a:t>I</a:t>
            </a:r>
            <a:r>
              <a:rPr lang="en-US" dirty="0" smtClean="0"/>
              <a:t>ndividual peer networks will contain route sets that differ from this quorum by having both additional prefixes and holes.</a:t>
            </a:r>
          </a:p>
          <a:p>
            <a:pPr lvl="1"/>
            <a:r>
              <a:rPr lang="en-US" dirty="0" smtClean="0"/>
              <a:t>Lets look at the variance from the quorum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07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“Quorum” deviation view of IPv4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" y="1481932"/>
            <a:ext cx="7636669" cy="5091112"/>
          </a:xfrm>
        </p:spPr>
      </p:pic>
    </p:spTree>
    <p:extLst>
      <p:ext uri="{BB962C8B-B14F-4D97-AF65-F5344CB8AC3E}">
        <p14:creationId xmlns:p14="http://schemas.microsoft.com/office/powerpoint/2010/main" val="1213754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magnified view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" y="1489074"/>
            <a:ext cx="7593806" cy="5062538"/>
          </a:xfrm>
        </p:spPr>
      </p:pic>
    </p:spTree>
    <p:extLst>
      <p:ext uri="{BB962C8B-B14F-4D97-AF65-F5344CB8AC3E}">
        <p14:creationId xmlns:p14="http://schemas.microsoft.com/office/powerpoint/2010/main" val="146692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“Quorum” Deviation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8" y="1458120"/>
            <a:ext cx="7758112" cy="5172074"/>
          </a:xfrm>
        </p:spPr>
      </p:pic>
    </p:spTree>
    <p:extLst>
      <p:ext uri="{BB962C8B-B14F-4D97-AF65-F5344CB8AC3E}">
        <p14:creationId xmlns:p14="http://schemas.microsoft.com/office/powerpoint/2010/main" val="58382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Zooming 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" y="1310482"/>
            <a:ext cx="8065293" cy="5376862"/>
          </a:xfrm>
        </p:spPr>
      </p:pic>
    </p:spTree>
    <p:extLst>
      <p:ext uri="{BB962C8B-B14F-4D97-AF65-F5344CB8AC3E}">
        <p14:creationId xmlns:p14="http://schemas.microsoft.com/office/powerpoint/2010/main" val="805497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Again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72394"/>
            <a:ext cx="7958138" cy="5305426"/>
          </a:xfrm>
        </p:spPr>
      </p:pic>
    </p:spTree>
    <p:extLst>
      <p:ext uri="{BB962C8B-B14F-4D97-AF65-F5344CB8AC3E}">
        <p14:creationId xmlns:p14="http://schemas.microsoft.com/office/powerpoint/2010/main" val="142492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25" y="1411384"/>
            <a:ext cx="8066750" cy="5377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Anyone can reach anyone else?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All connected endpoints are equally reachable?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184349" y="825388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9907" y="302168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2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Again!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4" y="1935956"/>
            <a:ext cx="7626711" cy="32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61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Quorum Deviation for RVA IPv4 Peers (25</a:t>
            </a:r>
            <a:r>
              <a:rPr lang="en-US" baseline="30000" dirty="0" smtClean="0"/>
              <a:t>th</a:t>
            </a:r>
            <a:r>
              <a:rPr lang="en-US" dirty="0" smtClean="0"/>
              <a:t> April 2016)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606712"/>
              </p:ext>
            </p:extLst>
          </p:nvPr>
        </p:nvGraphicFramePr>
        <p:xfrm>
          <a:off x="1885049" y="1825619"/>
          <a:ext cx="5373902" cy="4351350"/>
        </p:xfrm>
        <a:graphic>
          <a:graphicData uri="http://schemas.openxmlformats.org/drawingml/2006/table">
            <a:tbl>
              <a:tblPr/>
              <a:tblGrid>
                <a:gridCol w="708378"/>
                <a:gridCol w="708378"/>
                <a:gridCol w="708378"/>
                <a:gridCol w="708378"/>
                <a:gridCol w="708378"/>
                <a:gridCol w="1832012"/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213971"/>
              </p:ext>
            </p:extLst>
          </p:nvPr>
        </p:nvGraphicFramePr>
        <p:xfrm>
          <a:off x="1661318" y="1482724"/>
          <a:ext cx="6003925" cy="5263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3" imgW="9055100" imgH="7937500" progId="Excel.Sheet.12">
                  <p:embed/>
                </p:oleObj>
              </mc:Choice>
              <mc:Fallback>
                <p:oleObj name="Worksheet" r:id="rId3" imgW="9055100" imgH="7937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1318" y="1482724"/>
                        <a:ext cx="6003925" cy="5263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8092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Quorum Deviation for RIS IPv4 Peers (25</a:t>
            </a:r>
            <a:r>
              <a:rPr lang="en-US" baseline="30000" dirty="0" smtClean="0"/>
              <a:t>th</a:t>
            </a:r>
            <a:r>
              <a:rPr lang="en-US" dirty="0" smtClean="0"/>
              <a:t> April 2016)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606712"/>
              </p:ext>
            </p:extLst>
          </p:nvPr>
        </p:nvGraphicFramePr>
        <p:xfrm>
          <a:off x="1885049" y="1825619"/>
          <a:ext cx="5373902" cy="4351350"/>
        </p:xfrm>
        <a:graphic>
          <a:graphicData uri="http://schemas.openxmlformats.org/drawingml/2006/table">
            <a:tbl>
              <a:tblPr/>
              <a:tblGrid>
                <a:gridCol w="708378"/>
                <a:gridCol w="708378"/>
                <a:gridCol w="708378"/>
                <a:gridCol w="708378"/>
                <a:gridCol w="708378"/>
                <a:gridCol w="1832012"/>
              </a:tblGrid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054">
                <a:tc>
                  <a:txBody>
                    <a:bodyPr/>
                    <a:lstStyle/>
                    <a:p>
                      <a:pPr algn="l" fontAlgn="b"/>
                      <a:endParaRPr lang="sk-S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s-I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878" marR="10878" marT="10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508948"/>
              </p:ext>
            </p:extLst>
          </p:nvPr>
        </p:nvGraphicFramePr>
        <p:xfrm>
          <a:off x="771523" y="1575841"/>
          <a:ext cx="7306469" cy="4601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orksheet" r:id="rId3" imgW="9055100" imgH="5702300" progId="Excel.Sheet.12">
                  <p:embed/>
                </p:oleObj>
              </mc:Choice>
              <mc:Fallback>
                <p:oleObj name="Worksheet" r:id="rId3" imgW="9055100" imgH="5702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1523" y="1575841"/>
                        <a:ext cx="7306469" cy="4601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5543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Quorum Deviation: IPv6, RVA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662066"/>
              </p:ext>
            </p:extLst>
          </p:nvPr>
        </p:nvGraphicFramePr>
        <p:xfrm>
          <a:off x="856456" y="1493838"/>
          <a:ext cx="7741499" cy="4721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Worksheet" r:id="rId3" imgW="9017000" imgH="5499100" progId="Excel.Sheet.12">
                  <p:embed/>
                </p:oleObj>
              </mc:Choice>
              <mc:Fallback>
                <p:oleObj name="Worksheet" r:id="rId3" imgW="9017000" imgH="5499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6456" y="1493838"/>
                        <a:ext cx="7741499" cy="4721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5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Quorum Deviation: IPv6, RIS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65999"/>
              </p:ext>
            </p:extLst>
          </p:nvPr>
        </p:nvGraphicFramePr>
        <p:xfrm>
          <a:off x="767556" y="1432613"/>
          <a:ext cx="7608887" cy="4811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Worksheet" r:id="rId3" imgW="9017000" imgH="5702300" progId="Excel.Sheet.12">
                  <p:embed/>
                </p:oleObj>
              </mc:Choice>
              <mc:Fallback>
                <p:oleObj name="Worksheet" r:id="rId3" imgW="9017000" imgH="5702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7556" y="1432613"/>
                        <a:ext cx="7608887" cy="4811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4216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 smtClean="0"/>
              <a:t>It’s structural, not temporal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There is a </a:t>
            </a:r>
            <a:r>
              <a:rPr lang="en-US" dirty="0" err="1" smtClean="0"/>
              <a:t>visibile</a:t>
            </a:r>
            <a:r>
              <a:rPr lang="en-US" dirty="0" smtClean="0"/>
              <a:t> stability to deviation from the quorum route set</a:t>
            </a:r>
          </a:p>
          <a:p>
            <a:pPr lvl="1"/>
            <a:r>
              <a:rPr lang="en-US" dirty="0" smtClean="0"/>
              <a:t>The variation from the quorum is long – term stable, and does not rapidly self-correct</a:t>
            </a:r>
          </a:p>
          <a:p>
            <a:pPr lvl="1"/>
            <a:endParaRPr lang="en-US" dirty="0"/>
          </a:p>
          <a:p>
            <a:r>
              <a:rPr lang="en-US" dirty="0" smtClean="0"/>
              <a:t>We appear to assume that all Tier 1 providers, and their Tier 2, 3, </a:t>
            </a:r>
            <a:r>
              <a:rPr lang="is-IS" dirty="0" smtClean="0"/>
              <a:t>…</a:t>
            </a:r>
            <a:r>
              <a:rPr lang="en-US" dirty="0" smtClean="0"/>
              <a:t> resellers offer the same reachability set as each other – i.e. ”default” is consistent everywhere</a:t>
            </a:r>
          </a:p>
          <a:p>
            <a:r>
              <a:rPr lang="en-US" dirty="0" smtClean="0"/>
              <a:t>But this is not necessarily the case all the time for every address in the routing system</a:t>
            </a:r>
          </a:p>
          <a:p>
            <a:r>
              <a:rPr lang="en-US" dirty="0" smtClean="0"/>
              <a:t>“Default” appears to vary by provider and by location</a:t>
            </a:r>
          </a:p>
          <a:p>
            <a:pPr lvl="1"/>
            <a:r>
              <a:rPr lang="en-US" dirty="0" smtClean="0"/>
              <a:t>E.g.: 25 April, 1600 UTC:</a:t>
            </a:r>
          </a:p>
          <a:p>
            <a:pPr marL="914400" lvl="2" indent="0">
              <a:buNone/>
            </a:pPr>
            <a:r>
              <a:rPr lang="en-US" sz="2100" dirty="0" smtClean="0"/>
              <a:t>AS2914: </a:t>
            </a:r>
            <a:r>
              <a:rPr lang="en-US" sz="2100" dirty="0" err="1" smtClean="0"/>
              <a:t>RouteViews</a:t>
            </a:r>
            <a:r>
              <a:rPr lang="en-US" sz="2100" dirty="0" smtClean="0"/>
              <a:t>  </a:t>
            </a:r>
            <a:r>
              <a:rPr lang="is-IS" sz="2100" dirty="0" smtClean="0"/>
              <a:t>2,808,560,896 addresses</a:t>
            </a:r>
          </a:p>
          <a:p>
            <a:pPr marL="914400" lvl="2" indent="0">
              <a:buNone/>
            </a:pPr>
            <a:r>
              <a:rPr lang="is-IS" sz="2100" dirty="0"/>
              <a:t> </a:t>
            </a:r>
            <a:r>
              <a:rPr lang="is-IS" sz="2100" dirty="0" smtClean="0"/>
              <a:t>               RIS:                2,807,358,208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843738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Surely all this is patched up by the widespread use of default in addition to specific routes? (*)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8325" y="6226894"/>
            <a:ext cx="5084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sz="1200" dirty="0" smtClean="0"/>
              <a:t>Internet </a:t>
            </a:r>
            <a:r>
              <a:rPr lang="en-US" sz="1200" dirty="0"/>
              <a:t>Optometry: Assessing the Broken Glasses in Internet Reachability”, </a:t>
            </a:r>
            <a:endParaRPr lang="en-US" sz="1200" dirty="0" smtClean="0"/>
          </a:p>
          <a:p>
            <a:r>
              <a:rPr lang="en-US" sz="1200" dirty="0" smtClean="0"/>
              <a:t>R</a:t>
            </a:r>
            <a:r>
              <a:rPr lang="en-US" sz="1200" dirty="0"/>
              <a:t>. Bush, O. </a:t>
            </a:r>
            <a:r>
              <a:rPr lang="en-US" sz="1200" dirty="0" err="1"/>
              <a:t>Maennel</a:t>
            </a:r>
            <a:r>
              <a:rPr lang="en-US" sz="1200" dirty="0"/>
              <a:t>, M. </a:t>
            </a:r>
            <a:r>
              <a:rPr lang="en-US" sz="1200" dirty="0" err="1"/>
              <a:t>Roughan</a:t>
            </a:r>
            <a:r>
              <a:rPr lang="en-US" sz="1200" dirty="0"/>
              <a:t>, S </a:t>
            </a:r>
            <a:r>
              <a:rPr lang="en-US" sz="1200" dirty="0" err="1"/>
              <a:t>Uhlig</a:t>
            </a:r>
            <a:r>
              <a:rPr lang="en-US" sz="1200" dirty="0"/>
              <a:t>, ACM SIGCOMM IMC,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16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Surely all this is patched up by the widespread use of default in addition to specific routes?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Well, not really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Default points along upstream transits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It does not patch </a:t>
            </a:r>
            <a:r>
              <a:rPr lang="en-US" dirty="0" err="1" smtClean="0"/>
              <a:t>downstreams</a:t>
            </a:r>
            <a:endParaRPr lang="en-US" dirty="0"/>
          </a:p>
        </p:txBody>
      </p:sp>
      <p:sp>
        <p:nvSpPr>
          <p:cNvPr id="6" name="Donut 5"/>
          <p:cNvSpPr/>
          <p:nvPr/>
        </p:nvSpPr>
        <p:spPr>
          <a:xfrm>
            <a:off x="2370967" y="5279779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029389" y="4655344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687811" y="4125042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4346233" y="4125042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5004655" y="4655344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5663077" y="5269841"/>
            <a:ext cx="493614" cy="501706"/>
          </a:xfrm>
          <a:prstGeom prst="donut">
            <a:avLst>
              <a:gd name="adj" fmla="val 3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425981" y="5101151"/>
            <a:ext cx="309384" cy="25973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ross 14"/>
          <p:cNvSpPr/>
          <p:nvPr/>
        </p:nvSpPr>
        <p:spPr>
          <a:xfrm rot="1371887">
            <a:off x="4782102" y="4485743"/>
            <a:ext cx="301521" cy="301521"/>
          </a:xfrm>
          <a:prstGeom prst="plus">
            <a:avLst>
              <a:gd name="adj" fmla="val 4745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6" idx="7"/>
            <a:endCxn id="7" idx="3"/>
          </p:cNvCxnSpPr>
          <p:nvPr/>
        </p:nvCxnSpPr>
        <p:spPr>
          <a:xfrm flipV="1">
            <a:off x="2792293" y="5083577"/>
            <a:ext cx="309384" cy="26967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7"/>
          </p:cNvCxnSpPr>
          <p:nvPr/>
        </p:nvCxnSpPr>
        <p:spPr>
          <a:xfrm flipV="1">
            <a:off x="3450715" y="4520408"/>
            <a:ext cx="237096" cy="20840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9" idx="1"/>
          </p:cNvCxnSpPr>
          <p:nvPr/>
        </p:nvCxnSpPr>
        <p:spPr>
          <a:xfrm>
            <a:off x="4109137" y="4198515"/>
            <a:ext cx="309384" cy="0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2913133" y="4527150"/>
            <a:ext cx="1181437" cy="1552441"/>
          </a:xfrm>
          <a:custGeom>
            <a:avLst/>
            <a:gdLst>
              <a:gd name="connsiteX0" fmla="*/ 0 w 1181437"/>
              <a:gd name="connsiteY0" fmla="*/ 1015894 h 1552441"/>
              <a:gd name="connsiteX1" fmla="*/ 938676 w 1181437"/>
              <a:gd name="connsiteY1" fmla="*/ 133862 h 1552441"/>
              <a:gd name="connsiteX2" fmla="*/ 1100517 w 1181437"/>
              <a:gd name="connsiteY2" fmla="*/ 141954 h 1552441"/>
              <a:gd name="connsiteX3" fmla="*/ 1100517 w 1181437"/>
              <a:gd name="connsiteY3" fmla="*/ 1452864 h 1552441"/>
              <a:gd name="connsiteX4" fmla="*/ 1181437 w 1181437"/>
              <a:gd name="connsiteY4" fmla="*/ 1315300 h 1552441"/>
              <a:gd name="connsiteX5" fmla="*/ 1100517 w 1181437"/>
              <a:gd name="connsiteY5" fmla="*/ 1549969 h 1552441"/>
              <a:gd name="connsiteX6" fmla="*/ 987228 w 1181437"/>
              <a:gd name="connsiteY6" fmla="*/ 1444772 h 155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437" h="1552441">
                <a:moveTo>
                  <a:pt x="0" y="1015894"/>
                </a:moveTo>
                <a:cubicBezTo>
                  <a:pt x="377628" y="647706"/>
                  <a:pt x="755257" y="279519"/>
                  <a:pt x="938676" y="133862"/>
                </a:cubicBezTo>
                <a:cubicBezTo>
                  <a:pt x="1122095" y="-11795"/>
                  <a:pt x="1073544" y="-77879"/>
                  <a:pt x="1100517" y="141954"/>
                </a:cubicBezTo>
                <a:cubicBezTo>
                  <a:pt x="1127490" y="361787"/>
                  <a:pt x="1087030" y="1257306"/>
                  <a:pt x="1100517" y="1452864"/>
                </a:cubicBezTo>
                <a:cubicBezTo>
                  <a:pt x="1114004" y="1648422"/>
                  <a:pt x="1181437" y="1299116"/>
                  <a:pt x="1181437" y="1315300"/>
                </a:cubicBezTo>
                <a:cubicBezTo>
                  <a:pt x="1181437" y="1331484"/>
                  <a:pt x="1132885" y="1528390"/>
                  <a:pt x="1100517" y="1549969"/>
                </a:cubicBezTo>
                <a:cubicBezTo>
                  <a:pt x="1068149" y="1571548"/>
                  <a:pt x="987228" y="1444772"/>
                  <a:pt x="987228" y="1444772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545879" y="4045384"/>
            <a:ext cx="3369399" cy="1235224"/>
          </a:xfrm>
          <a:custGeom>
            <a:avLst/>
            <a:gdLst>
              <a:gd name="connsiteX0" fmla="*/ 3369399 w 3369399"/>
              <a:gd name="connsiteY0" fmla="*/ 1206347 h 1235224"/>
              <a:gd name="connsiteX1" fmla="*/ 2956705 w 3369399"/>
              <a:gd name="connsiteY1" fmla="*/ 850297 h 1235224"/>
              <a:gd name="connsiteX2" fmla="*/ 2236514 w 3369399"/>
              <a:gd name="connsiteY2" fmla="*/ 219119 h 1235224"/>
              <a:gd name="connsiteX3" fmla="*/ 1386850 w 3369399"/>
              <a:gd name="connsiteY3" fmla="*/ 57278 h 1235224"/>
              <a:gd name="connsiteX4" fmla="*/ 148769 w 3369399"/>
              <a:gd name="connsiteY4" fmla="*/ 1125427 h 1235224"/>
              <a:gd name="connsiteX5" fmla="*/ 43572 w 3369399"/>
              <a:gd name="connsiteY5" fmla="*/ 1165887 h 1235224"/>
              <a:gd name="connsiteX6" fmla="*/ 3112 w 3369399"/>
              <a:gd name="connsiteY6" fmla="*/ 1004046 h 1235224"/>
              <a:gd name="connsiteX7" fmla="*/ 27388 w 3369399"/>
              <a:gd name="connsiteY7" fmla="*/ 1222531 h 1235224"/>
              <a:gd name="connsiteX8" fmla="*/ 221597 w 3369399"/>
              <a:gd name="connsiteY8" fmla="*/ 1190163 h 123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9399" h="1235224">
                <a:moveTo>
                  <a:pt x="3369399" y="1206347"/>
                </a:moveTo>
                <a:lnTo>
                  <a:pt x="2956705" y="850297"/>
                </a:lnTo>
                <a:cubicBezTo>
                  <a:pt x="2767891" y="685759"/>
                  <a:pt x="2498156" y="351289"/>
                  <a:pt x="2236514" y="219119"/>
                </a:cubicBezTo>
                <a:cubicBezTo>
                  <a:pt x="1974871" y="86949"/>
                  <a:pt x="1734807" y="-93773"/>
                  <a:pt x="1386850" y="57278"/>
                </a:cubicBezTo>
                <a:cubicBezTo>
                  <a:pt x="1038893" y="208329"/>
                  <a:pt x="372649" y="940659"/>
                  <a:pt x="148769" y="1125427"/>
                </a:cubicBezTo>
                <a:cubicBezTo>
                  <a:pt x="-75111" y="1310195"/>
                  <a:pt x="67848" y="1186117"/>
                  <a:pt x="43572" y="1165887"/>
                </a:cubicBezTo>
                <a:cubicBezTo>
                  <a:pt x="19296" y="1145657"/>
                  <a:pt x="5809" y="994605"/>
                  <a:pt x="3112" y="1004046"/>
                </a:cubicBezTo>
                <a:cubicBezTo>
                  <a:pt x="415" y="1013487"/>
                  <a:pt x="-9026" y="1191512"/>
                  <a:pt x="27388" y="1222531"/>
                </a:cubicBezTo>
                <a:cubicBezTo>
                  <a:pt x="63802" y="1253550"/>
                  <a:pt x="142699" y="1221856"/>
                  <a:pt x="221597" y="1190163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74577" y="53532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35365" y="531312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81063" y="4001294"/>
            <a:ext cx="168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Route to B not propagated on this connection</a:t>
            </a:r>
            <a:endParaRPr lang="en-US" sz="900" dirty="0"/>
          </a:p>
        </p:txBody>
      </p:sp>
      <p:sp>
        <p:nvSpPr>
          <p:cNvPr id="27" name="TextBox 26"/>
          <p:cNvSpPr txBox="1"/>
          <p:nvPr/>
        </p:nvSpPr>
        <p:spPr>
          <a:xfrm>
            <a:off x="2249180" y="4188640"/>
            <a:ext cx="132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Packet from B to A follows explicit route</a:t>
            </a:r>
            <a:endParaRPr lang="en-US" sz="900" dirty="0"/>
          </a:p>
        </p:txBody>
      </p:sp>
      <p:sp>
        <p:nvSpPr>
          <p:cNvPr id="28" name="TextBox 27"/>
          <p:cNvSpPr txBox="1"/>
          <p:nvPr/>
        </p:nvSpPr>
        <p:spPr>
          <a:xfrm>
            <a:off x="4058913" y="5450146"/>
            <a:ext cx="13279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Packet from B to A follows default and then</a:t>
            </a:r>
          </a:p>
          <a:p>
            <a:r>
              <a:rPr lang="en-US" sz="900" dirty="0"/>
              <a:t>d</a:t>
            </a:r>
            <a:r>
              <a:rPr lang="en-US" sz="900" dirty="0" smtClean="0"/>
              <a:t>ropped </a:t>
            </a:r>
            <a:endParaRPr lang="en-US" sz="900" dirty="0"/>
          </a:p>
        </p:txBody>
      </p:sp>
      <p:sp>
        <p:nvSpPr>
          <p:cNvPr id="4" name="Freeform 3"/>
          <p:cNvSpPr/>
          <p:nvPr/>
        </p:nvSpPr>
        <p:spPr>
          <a:xfrm>
            <a:off x="5102245" y="4314709"/>
            <a:ext cx="1136735" cy="400699"/>
          </a:xfrm>
          <a:custGeom>
            <a:avLst/>
            <a:gdLst>
              <a:gd name="connsiteX0" fmla="*/ 1119961 w 1136735"/>
              <a:gd name="connsiteY0" fmla="*/ 135847 h 400699"/>
              <a:gd name="connsiteX1" fmla="*/ 1062811 w 1136735"/>
              <a:gd name="connsiteY1" fmla="*/ 400166 h 400699"/>
              <a:gd name="connsiteX2" fmla="*/ 534174 w 1136735"/>
              <a:gd name="connsiteY2" fmla="*/ 200141 h 400699"/>
              <a:gd name="connsiteX3" fmla="*/ 126980 w 1136735"/>
              <a:gd name="connsiteY3" fmla="*/ 57266 h 400699"/>
              <a:gd name="connsiteX4" fmla="*/ 5536 w 1136735"/>
              <a:gd name="connsiteY4" fmla="*/ 121560 h 400699"/>
              <a:gd name="connsiteX5" fmla="*/ 19824 w 1136735"/>
              <a:gd name="connsiteY5" fmla="*/ 116 h 400699"/>
              <a:gd name="connsiteX6" fmla="*/ 12680 w 1136735"/>
              <a:gd name="connsiteY6" fmla="*/ 100129 h 400699"/>
              <a:gd name="connsiteX7" fmla="*/ 162699 w 1136735"/>
              <a:gd name="connsiteY7" fmla="*/ 142991 h 40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6735" h="400699">
                <a:moveTo>
                  <a:pt x="1119961" y="135847"/>
                </a:moveTo>
                <a:cubicBezTo>
                  <a:pt x="1140201" y="262648"/>
                  <a:pt x="1160442" y="389450"/>
                  <a:pt x="1062811" y="400166"/>
                </a:cubicBezTo>
                <a:cubicBezTo>
                  <a:pt x="965180" y="410882"/>
                  <a:pt x="690146" y="257291"/>
                  <a:pt x="534174" y="200141"/>
                </a:cubicBezTo>
                <a:cubicBezTo>
                  <a:pt x="378202" y="142991"/>
                  <a:pt x="215086" y="70363"/>
                  <a:pt x="126980" y="57266"/>
                </a:cubicBezTo>
                <a:cubicBezTo>
                  <a:pt x="38874" y="44169"/>
                  <a:pt x="23395" y="131085"/>
                  <a:pt x="5536" y="121560"/>
                </a:cubicBezTo>
                <a:cubicBezTo>
                  <a:pt x="-12323" y="112035"/>
                  <a:pt x="18633" y="3688"/>
                  <a:pt x="19824" y="116"/>
                </a:cubicBezTo>
                <a:cubicBezTo>
                  <a:pt x="21015" y="-3456"/>
                  <a:pt x="-11132" y="76317"/>
                  <a:pt x="12680" y="100129"/>
                </a:cubicBezTo>
                <a:cubicBezTo>
                  <a:pt x="36492" y="123941"/>
                  <a:pt x="162699" y="142991"/>
                  <a:pt x="162699" y="1429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82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Recap: What is causing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7" y="1690689"/>
            <a:ext cx="8113173" cy="486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18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Recap: What is causing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2" y="1690689"/>
            <a:ext cx="8113173" cy="4868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6423" y="5213243"/>
            <a:ext cx="44624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Could part of this be due to connectivity failure?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211390" y="4773786"/>
            <a:ext cx="271463" cy="1188897"/>
          </a:xfrm>
          <a:custGeom>
            <a:avLst/>
            <a:gdLst>
              <a:gd name="connsiteX0" fmla="*/ 7144 w 271463"/>
              <a:gd name="connsiteY0" fmla="*/ 226667 h 1188897"/>
              <a:gd name="connsiteX1" fmla="*/ 107157 w 271463"/>
              <a:gd name="connsiteY1" fmla="*/ 48073 h 1188897"/>
              <a:gd name="connsiteX2" fmla="*/ 257175 w 271463"/>
              <a:gd name="connsiteY2" fmla="*/ 255242 h 1188897"/>
              <a:gd name="connsiteX3" fmla="*/ 85725 w 271463"/>
              <a:gd name="connsiteY3" fmla="*/ 33785 h 1188897"/>
              <a:gd name="connsiteX4" fmla="*/ 100013 w 271463"/>
              <a:gd name="connsiteY4" fmla="*/ 1119635 h 1188897"/>
              <a:gd name="connsiteX5" fmla="*/ 271463 w 271463"/>
              <a:gd name="connsiteY5" fmla="*/ 905323 h 1188897"/>
              <a:gd name="connsiteX6" fmla="*/ 100013 w 271463"/>
              <a:gd name="connsiteY6" fmla="*/ 1183929 h 1188897"/>
              <a:gd name="connsiteX7" fmla="*/ 0 w 271463"/>
              <a:gd name="connsiteY7" fmla="*/ 1091060 h 118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463" h="1188897">
                <a:moveTo>
                  <a:pt x="7144" y="226667"/>
                </a:moveTo>
                <a:cubicBezTo>
                  <a:pt x="36314" y="134988"/>
                  <a:pt x="65485" y="43310"/>
                  <a:pt x="107157" y="48073"/>
                </a:cubicBezTo>
                <a:cubicBezTo>
                  <a:pt x="148829" y="52835"/>
                  <a:pt x="260747" y="257623"/>
                  <a:pt x="257175" y="255242"/>
                </a:cubicBezTo>
                <a:cubicBezTo>
                  <a:pt x="253603" y="252861"/>
                  <a:pt x="111919" y="-110280"/>
                  <a:pt x="85725" y="33785"/>
                </a:cubicBezTo>
                <a:cubicBezTo>
                  <a:pt x="59531" y="177850"/>
                  <a:pt x="69057" y="974379"/>
                  <a:pt x="100013" y="1119635"/>
                </a:cubicBezTo>
                <a:cubicBezTo>
                  <a:pt x="130969" y="1264891"/>
                  <a:pt x="271463" y="894607"/>
                  <a:pt x="271463" y="905323"/>
                </a:cubicBezTo>
                <a:cubicBezTo>
                  <a:pt x="271463" y="916039"/>
                  <a:pt x="145257" y="1152973"/>
                  <a:pt x="100013" y="1183929"/>
                </a:cubicBezTo>
                <a:cubicBezTo>
                  <a:pt x="54769" y="1214885"/>
                  <a:pt x="0" y="1091060"/>
                  <a:pt x="0" y="10910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150318" y="5171486"/>
            <a:ext cx="1007965" cy="393498"/>
          </a:xfrm>
          <a:custGeom>
            <a:avLst/>
            <a:gdLst>
              <a:gd name="connsiteX0" fmla="*/ 0 w 550313"/>
              <a:gd name="connsiteY0" fmla="*/ 364923 h 364923"/>
              <a:gd name="connsiteX1" fmla="*/ 242888 w 550313"/>
              <a:gd name="connsiteY1" fmla="*/ 50598 h 364923"/>
              <a:gd name="connsiteX2" fmla="*/ 542925 w 550313"/>
              <a:gd name="connsiteY2" fmla="*/ 136323 h 364923"/>
              <a:gd name="connsiteX3" fmla="*/ 450057 w 550313"/>
              <a:gd name="connsiteY3" fmla="*/ 592 h 364923"/>
              <a:gd name="connsiteX4" fmla="*/ 550069 w 550313"/>
              <a:gd name="connsiteY4" fmla="*/ 200617 h 364923"/>
              <a:gd name="connsiteX5" fmla="*/ 414338 w 550313"/>
              <a:gd name="connsiteY5" fmla="*/ 300629 h 36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313" h="364923">
                <a:moveTo>
                  <a:pt x="0" y="364923"/>
                </a:moveTo>
                <a:cubicBezTo>
                  <a:pt x="76200" y="226810"/>
                  <a:pt x="152401" y="88698"/>
                  <a:pt x="242888" y="50598"/>
                </a:cubicBezTo>
                <a:cubicBezTo>
                  <a:pt x="333375" y="12498"/>
                  <a:pt x="508397" y="144657"/>
                  <a:pt x="542925" y="136323"/>
                </a:cubicBezTo>
                <a:cubicBezTo>
                  <a:pt x="577453" y="127989"/>
                  <a:pt x="448866" y="-10123"/>
                  <a:pt x="450057" y="592"/>
                </a:cubicBezTo>
                <a:cubicBezTo>
                  <a:pt x="451248" y="11307"/>
                  <a:pt x="556022" y="150611"/>
                  <a:pt x="550069" y="200617"/>
                </a:cubicBezTo>
                <a:cubicBezTo>
                  <a:pt x="544116" y="250623"/>
                  <a:pt x="414338" y="300629"/>
                  <a:pt x="414338" y="3006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3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Anyone can reach anyone else?</a:t>
            </a:r>
          </a:p>
          <a:p>
            <a:r>
              <a:rPr lang="en-US" dirty="0" smtClean="0"/>
              <a:t>All connected endpoints are equally reachable?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2184349" y="825388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6039" y="2925525"/>
            <a:ext cx="5284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NATs changed all that – so our current expectations are that if you stand up a public service on port 80 (or 443 for that matter) then  everyone can reach you 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03351" y="2362698"/>
            <a:ext cx="6419941" cy="421262"/>
          </a:xfrm>
          <a:custGeom>
            <a:avLst/>
            <a:gdLst>
              <a:gd name="connsiteX0" fmla="*/ 132430 w 6419941"/>
              <a:gd name="connsiteY0" fmla="*/ 372410 h 421262"/>
              <a:gd name="connsiteX1" fmla="*/ 180982 w 6419941"/>
              <a:gd name="connsiteY1" fmla="*/ 340042 h 421262"/>
              <a:gd name="connsiteX2" fmla="*/ 1888401 w 6419941"/>
              <a:gd name="connsiteY2" fmla="*/ 48729 h 421262"/>
              <a:gd name="connsiteX3" fmla="*/ 1540444 w 6419941"/>
              <a:gd name="connsiteY3" fmla="*/ 348134 h 421262"/>
              <a:gd name="connsiteX4" fmla="*/ 3385428 w 6419941"/>
              <a:gd name="connsiteY4" fmla="*/ 97281 h 421262"/>
              <a:gd name="connsiteX5" fmla="*/ 3005102 w 6419941"/>
              <a:gd name="connsiteY5" fmla="*/ 307674 h 421262"/>
              <a:gd name="connsiteX6" fmla="*/ 4494037 w 6419941"/>
              <a:gd name="connsiteY6" fmla="*/ 8268 h 421262"/>
              <a:gd name="connsiteX7" fmla="*/ 3968054 w 6419941"/>
              <a:gd name="connsiteY7" fmla="*/ 364318 h 421262"/>
              <a:gd name="connsiteX8" fmla="*/ 5513633 w 6419941"/>
              <a:gd name="connsiteY8" fmla="*/ 176 h 421262"/>
              <a:gd name="connsiteX9" fmla="*/ 5181860 w 6419941"/>
              <a:gd name="connsiteY9" fmla="*/ 420962 h 421262"/>
              <a:gd name="connsiteX10" fmla="*/ 6419941 w 6419941"/>
              <a:gd name="connsiteY10" fmla="*/ 73005 h 42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9941" h="421262">
                <a:moveTo>
                  <a:pt x="132430" y="372410"/>
                </a:moveTo>
                <a:cubicBezTo>
                  <a:pt x="10375" y="383199"/>
                  <a:pt x="-111680" y="393989"/>
                  <a:pt x="180982" y="340042"/>
                </a:cubicBezTo>
                <a:cubicBezTo>
                  <a:pt x="473644" y="286095"/>
                  <a:pt x="1661824" y="47380"/>
                  <a:pt x="1888401" y="48729"/>
                </a:cubicBezTo>
                <a:cubicBezTo>
                  <a:pt x="2114978" y="50078"/>
                  <a:pt x="1290940" y="340042"/>
                  <a:pt x="1540444" y="348134"/>
                </a:cubicBezTo>
                <a:cubicBezTo>
                  <a:pt x="1789948" y="356226"/>
                  <a:pt x="3141318" y="104024"/>
                  <a:pt x="3385428" y="97281"/>
                </a:cubicBezTo>
                <a:cubicBezTo>
                  <a:pt x="3629538" y="90538"/>
                  <a:pt x="2820334" y="322509"/>
                  <a:pt x="3005102" y="307674"/>
                </a:cubicBezTo>
                <a:cubicBezTo>
                  <a:pt x="3189870" y="292839"/>
                  <a:pt x="4333545" y="-1173"/>
                  <a:pt x="4494037" y="8268"/>
                </a:cubicBezTo>
                <a:cubicBezTo>
                  <a:pt x="4654529" y="17709"/>
                  <a:pt x="3798121" y="365667"/>
                  <a:pt x="3968054" y="364318"/>
                </a:cubicBezTo>
                <a:cubicBezTo>
                  <a:pt x="4137987" y="362969"/>
                  <a:pt x="5311332" y="-9265"/>
                  <a:pt x="5513633" y="176"/>
                </a:cubicBezTo>
                <a:cubicBezTo>
                  <a:pt x="5715934" y="9617"/>
                  <a:pt x="5030809" y="408824"/>
                  <a:pt x="5181860" y="420962"/>
                </a:cubicBezTo>
                <a:cubicBezTo>
                  <a:pt x="5332911" y="433100"/>
                  <a:pt x="6419941" y="73005"/>
                  <a:pt x="6419941" y="7300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9907" y="302168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3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901716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0350" y="2786678"/>
            <a:ext cx="118333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hnbergHand"/>
                <a:cs typeface="AhnbergHand"/>
              </a:rPr>
              <a:t>SYN ACK</a:t>
            </a:r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62100" y="2600325"/>
            <a:ext cx="2645701" cy="193172"/>
          </a:xfrm>
          <a:custGeom>
            <a:avLst/>
            <a:gdLst>
              <a:gd name="connsiteX0" fmla="*/ 2638713 w 2645701"/>
              <a:gd name="connsiteY0" fmla="*/ 142875 h 193172"/>
              <a:gd name="connsiteX1" fmla="*/ 2610138 w 2645701"/>
              <a:gd name="connsiteY1" fmla="*/ 100013 h 193172"/>
              <a:gd name="connsiteX2" fmla="*/ 2402969 w 2645701"/>
              <a:gd name="connsiteY2" fmla="*/ 28575 h 193172"/>
              <a:gd name="connsiteX3" fmla="*/ 152688 w 2645701"/>
              <a:gd name="connsiteY3" fmla="*/ 85725 h 193172"/>
              <a:gd name="connsiteX4" fmla="*/ 181263 w 2645701"/>
              <a:gd name="connsiteY4" fmla="*/ 0 h 193172"/>
              <a:gd name="connsiteX5" fmla="*/ 9813 w 2645701"/>
              <a:gd name="connsiteY5" fmla="*/ 85725 h 193172"/>
              <a:gd name="connsiteX6" fmla="*/ 209838 w 2645701"/>
              <a:gd name="connsiteY6" fmla="*/ 178594 h 193172"/>
              <a:gd name="connsiteX7" fmla="*/ 252700 w 2645701"/>
              <a:gd name="connsiteY7" fmla="*/ 192881 h 193172"/>
              <a:gd name="connsiteX8" fmla="*/ 2669 w 2645701"/>
              <a:gd name="connsiteY8" fmla="*/ 100013 h 19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5701" h="193172">
                <a:moveTo>
                  <a:pt x="2638713" y="142875"/>
                </a:moveTo>
                <a:cubicBezTo>
                  <a:pt x="2644070" y="130969"/>
                  <a:pt x="2649428" y="119063"/>
                  <a:pt x="2610138" y="100013"/>
                </a:cubicBezTo>
                <a:cubicBezTo>
                  <a:pt x="2570848" y="80963"/>
                  <a:pt x="2812544" y="30956"/>
                  <a:pt x="2402969" y="28575"/>
                </a:cubicBezTo>
                <a:cubicBezTo>
                  <a:pt x="1993394" y="26194"/>
                  <a:pt x="522972" y="90487"/>
                  <a:pt x="152688" y="85725"/>
                </a:cubicBezTo>
                <a:cubicBezTo>
                  <a:pt x="-217596" y="80962"/>
                  <a:pt x="205075" y="0"/>
                  <a:pt x="181263" y="0"/>
                </a:cubicBezTo>
                <a:cubicBezTo>
                  <a:pt x="157451" y="0"/>
                  <a:pt x="5051" y="55959"/>
                  <a:pt x="9813" y="85725"/>
                </a:cubicBezTo>
                <a:cubicBezTo>
                  <a:pt x="14575" y="115491"/>
                  <a:pt x="169357" y="160735"/>
                  <a:pt x="209838" y="178594"/>
                </a:cubicBezTo>
                <a:cubicBezTo>
                  <a:pt x="250319" y="196453"/>
                  <a:pt x="252700" y="192881"/>
                  <a:pt x="252700" y="192881"/>
                </a:cubicBezTo>
                <a:lnTo>
                  <a:pt x="2669" y="100013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0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16882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58900" y="2556997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3486029" y="2554573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/>
          <p:cNvSpPr/>
          <p:nvPr/>
        </p:nvSpPr>
        <p:spPr>
          <a:xfrm>
            <a:off x="3558900" y="2429976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641553" y="2733978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4808115" y="2504944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3730103" y="253349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>
                <a:solidFill>
                  <a:srgbClr val="FF0000"/>
                </a:solidFill>
                <a:latin typeface="AhnbergHand"/>
                <a:cs typeface="AhnbergHand"/>
              </a:rPr>
              <a:t>router</a:t>
            </a:r>
            <a:endParaRPr lang="en-AU" sz="11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47214" y="2386888"/>
            <a:ext cx="2558782" cy="162103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71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16882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58900" y="2556997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3486029" y="2554573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/>
          <p:cNvSpPr/>
          <p:nvPr/>
        </p:nvSpPr>
        <p:spPr>
          <a:xfrm>
            <a:off x="3558900" y="2429976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641553" y="2733978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4808115" y="2504944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3730103" y="253349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>
                <a:solidFill>
                  <a:srgbClr val="FF0000"/>
                </a:solidFill>
                <a:latin typeface="AhnbergHand"/>
                <a:cs typeface="AhnbergHand"/>
              </a:rPr>
              <a:t>router</a:t>
            </a:r>
            <a:endParaRPr lang="en-AU" sz="11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47214" y="2386888"/>
            <a:ext cx="2558782" cy="162103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39037" y="2678429"/>
            <a:ext cx="1637990" cy="250926"/>
          </a:xfrm>
          <a:custGeom>
            <a:avLst/>
            <a:gdLst>
              <a:gd name="connsiteX0" fmla="*/ 0 w 1637990"/>
              <a:gd name="connsiteY0" fmla="*/ 56679 h 250926"/>
              <a:gd name="connsiteX1" fmla="*/ 542167 w 1637990"/>
              <a:gd name="connsiteY1" fmla="*/ 250888 h 250926"/>
              <a:gd name="connsiteX2" fmla="*/ 1594131 w 1637990"/>
              <a:gd name="connsiteY2" fmla="*/ 72863 h 250926"/>
              <a:gd name="connsiteX3" fmla="*/ 1456567 w 1637990"/>
              <a:gd name="connsiteY3" fmla="*/ 35 h 250926"/>
              <a:gd name="connsiteX4" fmla="*/ 1618407 w 1637990"/>
              <a:gd name="connsiteY4" fmla="*/ 64771 h 250926"/>
              <a:gd name="connsiteX5" fmla="*/ 1521303 w 1637990"/>
              <a:gd name="connsiteY5" fmla="*/ 169967 h 2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7990" h="250926">
                <a:moveTo>
                  <a:pt x="0" y="56679"/>
                </a:moveTo>
                <a:cubicBezTo>
                  <a:pt x="138239" y="152435"/>
                  <a:pt x="276479" y="248191"/>
                  <a:pt x="542167" y="250888"/>
                </a:cubicBezTo>
                <a:cubicBezTo>
                  <a:pt x="807855" y="253585"/>
                  <a:pt x="1441731" y="114672"/>
                  <a:pt x="1594131" y="72863"/>
                </a:cubicBezTo>
                <a:cubicBezTo>
                  <a:pt x="1746531" y="31054"/>
                  <a:pt x="1452521" y="1384"/>
                  <a:pt x="1456567" y="35"/>
                </a:cubicBezTo>
                <a:cubicBezTo>
                  <a:pt x="1460613" y="-1314"/>
                  <a:pt x="1607618" y="36449"/>
                  <a:pt x="1618407" y="64771"/>
                </a:cubicBezTo>
                <a:cubicBezTo>
                  <a:pt x="1629196" y="93093"/>
                  <a:pt x="1575249" y="131530"/>
                  <a:pt x="1521303" y="16996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37244" y="3054590"/>
            <a:ext cx="207140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ICMP </a:t>
            </a:r>
            <a:r>
              <a:rPr lang="en-US" sz="1200" dirty="0" err="1" smtClean="0">
                <a:solidFill>
                  <a:srgbClr val="FF0000"/>
                </a:solidFill>
                <a:latin typeface="AhnbergHand"/>
                <a:cs typeface="AhnbergHand"/>
              </a:rPr>
              <a:t>Dest</a:t>
            </a:r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 Unreachable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77056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16882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 rot="20594228">
            <a:off x="3638764" y="4141588"/>
            <a:ext cx="3697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rgbClr val="984807"/>
                </a:solidFill>
                <a:latin typeface="AhnbergHand"/>
                <a:cs typeface="AhnbergHand"/>
              </a:rPr>
              <a:t>What the server sees is an incoming SYN, and then an ICMP destination unreachable</a:t>
            </a:r>
            <a:endParaRPr lang="en-AU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58900" y="2556997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3486029" y="2554573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/>
          <p:cNvSpPr/>
          <p:nvPr/>
        </p:nvSpPr>
        <p:spPr>
          <a:xfrm>
            <a:off x="3558900" y="2429976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641553" y="2733978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4808115" y="2504944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3730103" y="253349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>
                <a:solidFill>
                  <a:srgbClr val="FF0000"/>
                </a:solidFill>
                <a:latin typeface="AhnbergHand"/>
                <a:cs typeface="AhnbergHand"/>
              </a:rPr>
              <a:t>router</a:t>
            </a:r>
            <a:endParaRPr lang="en-AU" sz="11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47214" y="2386888"/>
            <a:ext cx="2558782" cy="162103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39037" y="2678429"/>
            <a:ext cx="1637990" cy="250926"/>
          </a:xfrm>
          <a:custGeom>
            <a:avLst/>
            <a:gdLst>
              <a:gd name="connsiteX0" fmla="*/ 0 w 1637990"/>
              <a:gd name="connsiteY0" fmla="*/ 56679 h 250926"/>
              <a:gd name="connsiteX1" fmla="*/ 542167 w 1637990"/>
              <a:gd name="connsiteY1" fmla="*/ 250888 h 250926"/>
              <a:gd name="connsiteX2" fmla="*/ 1594131 w 1637990"/>
              <a:gd name="connsiteY2" fmla="*/ 72863 h 250926"/>
              <a:gd name="connsiteX3" fmla="*/ 1456567 w 1637990"/>
              <a:gd name="connsiteY3" fmla="*/ 35 h 250926"/>
              <a:gd name="connsiteX4" fmla="*/ 1618407 w 1637990"/>
              <a:gd name="connsiteY4" fmla="*/ 64771 h 250926"/>
              <a:gd name="connsiteX5" fmla="*/ 1521303 w 1637990"/>
              <a:gd name="connsiteY5" fmla="*/ 169967 h 2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7990" h="250926">
                <a:moveTo>
                  <a:pt x="0" y="56679"/>
                </a:moveTo>
                <a:cubicBezTo>
                  <a:pt x="138239" y="152435"/>
                  <a:pt x="276479" y="248191"/>
                  <a:pt x="542167" y="250888"/>
                </a:cubicBezTo>
                <a:cubicBezTo>
                  <a:pt x="807855" y="253585"/>
                  <a:pt x="1441731" y="114672"/>
                  <a:pt x="1594131" y="72863"/>
                </a:cubicBezTo>
                <a:cubicBezTo>
                  <a:pt x="1746531" y="31054"/>
                  <a:pt x="1452521" y="1384"/>
                  <a:pt x="1456567" y="35"/>
                </a:cubicBezTo>
                <a:cubicBezTo>
                  <a:pt x="1460613" y="-1314"/>
                  <a:pt x="1607618" y="36449"/>
                  <a:pt x="1618407" y="64771"/>
                </a:cubicBezTo>
                <a:cubicBezTo>
                  <a:pt x="1629196" y="93093"/>
                  <a:pt x="1575249" y="131530"/>
                  <a:pt x="1521303" y="16996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37244" y="3054590"/>
            <a:ext cx="207140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ICMP </a:t>
            </a:r>
            <a:r>
              <a:rPr lang="en-US" sz="1200" dirty="0" err="1" smtClean="0">
                <a:solidFill>
                  <a:srgbClr val="FF0000"/>
                </a:solidFill>
                <a:latin typeface="AhnbergHand"/>
                <a:cs typeface="AhnbergHand"/>
              </a:rPr>
              <a:t>Dest</a:t>
            </a:r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 Unreachable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934874" y="2994168"/>
            <a:ext cx="917741" cy="1805032"/>
          </a:xfrm>
          <a:custGeom>
            <a:avLst/>
            <a:gdLst>
              <a:gd name="connsiteX0" fmla="*/ 0 w 917741"/>
              <a:gd name="connsiteY0" fmla="*/ 1674936 h 1805032"/>
              <a:gd name="connsiteX1" fmla="*/ 833480 w 917741"/>
              <a:gd name="connsiteY1" fmla="*/ 1715397 h 1805032"/>
              <a:gd name="connsiteX2" fmla="*/ 833480 w 917741"/>
              <a:gd name="connsiteY2" fmla="*/ 655340 h 1805032"/>
              <a:gd name="connsiteX3" fmla="*/ 339866 w 917741"/>
              <a:gd name="connsiteY3" fmla="*/ 32253 h 1805032"/>
              <a:gd name="connsiteX4" fmla="*/ 558351 w 917741"/>
              <a:gd name="connsiteY4" fmla="*/ 80805 h 1805032"/>
              <a:gd name="connsiteX5" fmla="*/ 315590 w 917741"/>
              <a:gd name="connsiteY5" fmla="*/ 7977 h 1805032"/>
              <a:gd name="connsiteX6" fmla="*/ 250853 w 917741"/>
              <a:gd name="connsiteY6" fmla="*/ 194094 h 180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741" h="1805032">
                <a:moveTo>
                  <a:pt x="0" y="1674936"/>
                </a:moveTo>
                <a:cubicBezTo>
                  <a:pt x="347283" y="1780133"/>
                  <a:pt x="694567" y="1885330"/>
                  <a:pt x="833480" y="1715397"/>
                </a:cubicBezTo>
                <a:cubicBezTo>
                  <a:pt x="972393" y="1545464"/>
                  <a:pt x="915749" y="935864"/>
                  <a:pt x="833480" y="655340"/>
                </a:cubicBezTo>
                <a:cubicBezTo>
                  <a:pt x="751211" y="374816"/>
                  <a:pt x="385721" y="128009"/>
                  <a:pt x="339866" y="32253"/>
                </a:cubicBezTo>
                <a:cubicBezTo>
                  <a:pt x="294011" y="-63503"/>
                  <a:pt x="562397" y="84851"/>
                  <a:pt x="558351" y="80805"/>
                </a:cubicBezTo>
                <a:cubicBezTo>
                  <a:pt x="554305" y="76759"/>
                  <a:pt x="366840" y="-10904"/>
                  <a:pt x="315590" y="7977"/>
                </a:cubicBezTo>
                <a:cubicBezTo>
                  <a:pt x="264340" y="26858"/>
                  <a:pt x="257596" y="110476"/>
                  <a:pt x="250853" y="194094"/>
                </a:cubicBez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24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hnbergHand"/>
                <a:cs typeface="AhnbergHand"/>
              </a:rPr>
              <a:t>Outbound SYN</a:t>
            </a:r>
            <a:endParaRPr lang="en-US" sz="1200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16882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Busted SYN ACK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Return path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 rot="20594228">
            <a:off x="3638764" y="4141588"/>
            <a:ext cx="3697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rgbClr val="984807"/>
                </a:solidFill>
                <a:latin typeface="AhnbergHand"/>
                <a:cs typeface="AhnbergHand"/>
              </a:rPr>
              <a:t>What the server sees is an incoming SYN, and then an ICMP destination unreachable</a:t>
            </a:r>
            <a:endParaRPr lang="en-AU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58900" y="2556997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3486029" y="2554573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/>
          <p:cNvSpPr/>
          <p:nvPr/>
        </p:nvSpPr>
        <p:spPr>
          <a:xfrm>
            <a:off x="3558900" y="2429976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641553" y="2733978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4808115" y="2504944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3730103" y="2533496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>
                <a:solidFill>
                  <a:srgbClr val="FF0000"/>
                </a:solidFill>
                <a:latin typeface="AhnbergHand"/>
                <a:cs typeface="AhnbergHand"/>
              </a:rPr>
              <a:t>router</a:t>
            </a:r>
            <a:endParaRPr lang="en-AU" sz="11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47214" y="2386888"/>
            <a:ext cx="2558782" cy="162103"/>
          </a:xfrm>
          <a:custGeom>
            <a:avLst/>
            <a:gdLst>
              <a:gd name="connsiteX0" fmla="*/ 2558782 w 2558782"/>
              <a:gd name="connsiteY0" fmla="*/ 129735 h 162103"/>
              <a:gd name="connsiteX1" fmla="*/ 1968064 w 2558782"/>
              <a:gd name="connsiteY1" fmla="*/ 64999 h 162103"/>
              <a:gd name="connsiteX2" fmla="*/ 317289 w 2558782"/>
              <a:gd name="connsiteY2" fmla="*/ 105459 h 162103"/>
              <a:gd name="connsiteX3" fmla="*/ 58344 w 2558782"/>
              <a:gd name="connsiteY3" fmla="*/ 97367 h 162103"/>
              <a:gd name="connsiteX4" fmla="*/ 25975 w 2558782"/>
              <a:gd name="connsiteY4" fmla="*/ 154011 h 162103"/>
              <a:gd name="connsiteX5" fmla="*/ 1699 w 2558782"/>
              <a:gd name="connsiteY5" fmla="*/ 16447 h 162103"/>
              <a:gd name="connsiteX6" fmla="*/ 74528 w 2558782"/>
              <a:gd name="connsiteY6" fmla="*/ 121643 h 162103"/>
              <a:gd name="connsiteX7" fmla="*/ 50251 w 2558782"/>
              <a:gd name="connsiteY7" fmla="*/ 262 h 162103"/>
              <a:gd name="connsiteX8" fmla="*/ 123080 w 2558782"/>
              <a:gd name="connsiteY8" fmla="*/ 162103 h 1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8782" h="162103">
                <a:moveTo>
                  <a:pt x="2558782" y="129735"/>
                </a:moveTo>
                <a:cubicBezTo>
                  <a:pt x="2450214" y="99390"/>
                  <a:pt x="2341646" y="69045"/>
                  <a:pt x="1968064" y="64999"/>
                </a:cubicBezTo>
                <a:cubicBezTo>
                  <a:pt x="1594482" y="60953"/>
                  <a:pt x="635576" y="100064"/>
                  <a:pt x="317289" y="105459"/>
                </a:cubicBezTo>
                <a:cubicBezTo>
                  <a:pt x="-998" y="110854"/>
                  <a:pt x="106896" y="89275"/>
                  <a:pt x="58344" y="97367"/>
                </a:cubicBezTo>
                <a:cubicBezTo>
                  <a:pt x="9792" y="105459"/>
                  <a:pt x="35416" y="167498"/>
                  <a:pt x="25975" y="154011"/>
                </a:cubicBezTo>
                <a:cubicBezTo>
                  <a:pt x="16534" y="140524"/>
                  <a:pt x="-6393" y="21842"/>
                  <a:pt x="1699" y="16447"/>
                </a:cubicBezTo>
                <a:cubicBezTo>
                  <a:pt x="9791" y="11052"/>
                  <a:pt x="66436" y="124340"/>
                  <a:pt x="74528" y="121643"/>
                </a:cubicBezTo>
                <a:cubicBezTo>
                  <a:pt x="82620" y="118946"/>
                  <a:pt x="42159" y="-6481"/>
                  <a:pt x="50251" y="262"/>
                </a:cubicBezTo>
                <a:cubicBezTo>
                  <a:pt x="58343" y="7005"/>
                  <a:pt x="90711" y="84554"/>
                  <a:pt x="123080" y="162103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39037" y="2678429"/>
            <a:ext cx="1637990" cy="250926"/>
          </a:xfrm>
          <a:custGeom>
            <a:avLst/>
            <a:gdLst>
              <a:gd name="connsiteX0" fmla="*/ 0 w 1637990"/>
              <a:gd name="connsiteY0" fmla="*/ 56679 h 250926"/>
              <a:gd name="connsiteX1" fmla="*/ 542167 w 1637990"/>
              <a:gd name="connsiteY1" fmla="*/ 250888 h 250926"/>
              <a:gd name="connsiteX2" fmla="*/ 1594131 w 1637990"/>
              <a:gd name="connsiteY2" fmla="*/ 72863 h 250926"/>
              <a:gd name="connsiteX3" fmla="*/ 1456567 w 1637990"/>
              <a:gd name="connsiteY3" fmla="*/ 35 h 250926"/>
              <a:gd name="connsiteX4" fmla="*/ 1618407 w 1637990"/>
              <a:gd name="connsiteY4" fmla="*/ 64771 h 250926"/>
              <a:gd name="connsiteX5" fmla="*/ 1521303 w 1637990"/>
              <a:gd name="connsiteY5" fmla="*/ 169967 h 2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7990" h="250926">
                <a:moveTo>
                  <a:pt x="0" y="56679"/>
                </a:moveTo>
                <a:cubicBezTo>
                  <a:pt x="138239" y="152435"/>
                  <a:pt x="276479" y="248191"/>
                  <a:pt x="542167" y="250888"/>
                </a:cubicBezTo>
                <a:cubicBezTo>
                  <a:pt x="807855" y="253585"/>
                  <a:pt x="1441731" y="114672"/>
                  <a:pt x="1594131" y="72863"/>
                </a:cubicBezTo>
                <a:cubicBezTo>
                  <a:pt x="1746531" y="31054"/>
                  <a:pt x="1452521" y="1384"/>
                  <a:pt x="1456567" y="35"/>
                </a:cubicBezTo>
                <a:cubicBezTo>
                  <a:pt x="1460613" y="-1314"/>
                  <a:pt x="1607618" y="36449"/>
                  <a:pt x="1618407" y="64771"/>
                </a:cubicBezTo>
                <a:cubicBezTo>
                  <a:pt x="1629196" y="93093"/>
                  <a:pt x="1575249" y="131530"/>
                  <a:pt x="1521303" y="16996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37244" y="3054590"/>
            <a:ext cx="207140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ICMP </a:t>
            </a:r>
            <a:r>
              <a:rPr lang="en-US" sz="1200" dirty="0" err="1" smtClean="0">
                <a:solidFill>
                  <a:srgbClr val="FF0000"/>
                </a:solidFill>
                <a:latin typeface="AhnbergHand"/>
                <a:cs typeface="AhnbergHand"/>
              </a:rPr>
              <a:t>Dest</a:t>
            </a:r>
            <a:r>
              <a:rPr lang="en-US" sz="1200" dirty="0" smtClean="0">
                <a:solidFill>
                  <a:srgbClr val="FF0000"/>
                </a:solidFill>
                <a:latin typeface="AhnbergHand"/>
                <a:cs typeface="AhnbergHand"/>
              </a:rPr>
              <a:t> Unreachable</a:t>
            </a:r>
            <a:endParaRPr lang="en-US" sz="12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934874" y="2994168"/>
            <a:ext cx="917741" cy="1805032"/>
          </a:xfrm>
          <a:custGeom>
            <a:avLst/>
            <a:gdLst>
              <a:gd name="connsiteX0" fmla="*/ 0 w 917741"/>
              <a:gd name="connsiteY0" fmla="*/ 1674936 h 1805032"/>
              <a:gd name="connsiteX1" fmla="*/ 833480 w 917741"/>
              <a:gd name="connsiteY1" fmla="*/ 1715397 h 1805032"/>
              <a:gd name="connsiteX2" fmla="*/ 833480 w 917741"/>
              <a:gd name="connsiteY2" fmla="*/ 655340 h 1805032"/>
              <a:gd name="connsiteX3" fmla="*/ 339866 w 917741"/>
              <a:gd name="connsiteY3" fmla="*/ 32253 h 1805032"/>
              <a:gd name="connsiteX4" fmla="*/ 558351 w 917741"/>
              <a:gd name="connsiteY4" fmla="*/ 80805 h 1805032"/>
              <a:gd name="connsiteX5" fmla="*/ 315590 w 917741"/>
              <a:gd name="connsiteY5" fmla="*/ 7977 h 1805032"/>
              <a:gd name="connsiteX6" fmla="*/ 250853 w 917741"/>
              <a:gd name="connsiteY6" fmla="*/ 194094 h 180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741" h="1805032">
                <a:moveTo>
                  <a:pt x="0" y="1674936"/>
                </a:moveTo>
                <a:cubicBezTo>
                  <a:pt x="347283" y="1780133"/>
                  <a:pt x="694567" y="1885330"/>
                  <a:pt x="833480" y="1715397"/>
                </a:cubicBezTo>
                <a:cubicBezTo>
                  <a:pt x="972393" y="1545464"/>
                  <a:pt x="915749" y="935864"/>
                  <a:pt x="833480" y="655340"/>
                </a:cubicBezTo>
                <a:cubicBezTo>
                  <a:pt x="751211" y="374816"/>
                  <a:pt x="385721" y="128009"/>
                  <a:pt x="339866" y="32253"/>
                </a:cubicBezTo>
                <a:cubicBezTo>
                  <a:pt x="294011" y="-63503"/>
                  <a:pt x="562397" y="84851"/>
                  <a:pt x="558351" y="80805"/>
                </a:cubicBezTo>
                <a:cubicBezTo>
                  <a:pt x="554305" y="76759"/>
                  <a:pt x="366840" y="-10904"/>
                  <a:pt x="315590" y="7977"/>
                </a:cubicBezTo>
                <a:cubicBezTo>
                  <a:pt x="264340" y="26858"/>
                  <a:pt x="257596" y="110476"/>
                  <a:pt x="250853" y="194094"/>
                </a:cubicBez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18761" y="5472113"/>
            <a:ext cx="6010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But this is not a reliable signal – routers do not always generate an ICMP </a:t>
            </a:r>
            <a:r>
              <a:rPr lang="en-US" dirty="0" err="1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Dest</a:t>
            </a:r>
            <a:r>
              <a:rPr lang="en-US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 Unreachable, and firewalls often filter </a:t>
            </a:r>
            <a:r>
              <a:rPr lang="en-US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them. But they are still visible some of the time.</a:t>
            </a:r>
            <a:endParaRPr lang="en-US" dirty="0" smtClean="0">
              <a:solidFill>
                <a:srgbClr val="0070C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692170" y="4288833"/>
            <a:ext cx="3611237" cy="1269005"/>
          </a:xfrm>
          <a:custGeom>
            <a:avLst/>
            <a:gdLst>
              <a:gd name="connsiteX0" fmla="*/ 401199 w 3611237"/>
              <a:gd name="connsiteY0" fmla="*/ 1190423 h 1269005"/>
              <a:gd name="connsiteX1" fmla="*/ 736955 w 3611237"/>
              <a:gd name="connsiteY1" fmla="*/ 1133273 h 1269005"/>
              <a:gd name="connsiteX2" fmla="*/ 3058674 w 3611237"/>
              <a:gd name="connsiteY2" fmla="*/ 454617 h 1269005"/>
              <a:gd name="connsiteX3" fmla="*/ 3601599 w 3611237"/>
              <a:gd name="connsiteY3" fmla="*/ 33136 h 1269005"/>
              <a:gd name="connsiteX4" fmla="*/ 2780068 w 3611237"/>
              <a:gd name="connsiteY4" fmla="*/ 97430 h 1269005"/>
              <a:gd name="connsiteX5" fmla="*/ 708380 w 3611237"/>
              <a:gd name="connsiteY5" fmla="*/ 654642 h 1269005"/>
              <a:gd name="connsiteX6" fmla="*/ 1149 w 3611237"/>
              <a:gd name="connsiteY6" fmla="*/ 983255 h 1269005"/>
              <a:gd name="connsiteX7" fmla="*/ 529786 w 3611237"/>
              <a:gd name="connsiteY7" fmla="*/ 1269005 h 1269005"/>
              <a:gd name="connsiteX8" fmla="*/ 529786 w 3611237"/>
              <a:gd name="connsiteY8" fmla="*/ 1269005 h 1269005"/>
              <a:gd name="connsiteX9" fmla="*/ 629799 w 3611237"/>
              <a:gd name="connsiteY9" fmla="*/ 1226142 h 126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1237" h="1269005">
                <a:moveTo>
                  <a:pt x="401199" y="1190423"/>
                </a:moveTo>
                <a:cubicBezTo>
                  <a:pt x="347621" y="1223165"/>
                  <a:pt x="294043" y="1255907"/>
                  <a:pt x="736955" y="1133273"/>
                </a:cubicBezTo>
                <a:cubicBezTo>
                  <a:pt x="1179867" y="1010639"/>
                  <a:pt x="2581233" y="637973"/>
                  <a:pt x="3058674" y="454617"/>
                </a:cubicBezTo>
                <a:cubicBezTo>
                  <a:pt x="3536115" y="271261"/>
                  <a:pt x="3648033" y="92667"/>
                  <a:pt x="3601599" y="33136"/>
                </a:cubicBezTo>
                <a:cubicBezTo>
                  <a:pt x="3555165" y="-26395"/>
                  <a:pt x="3262271" y="-6154"/>
                  <a:pt x="2780068" y="97430"/>
                </a:cubicBezTo>
                <a:cubicBezTo>
                  <a:pt x="2297865" y="201014"/>
                  <a:pt x="1171533" y="507005"/>
                  <a:pt x="708380" y="654642"/>
                </a:cubicBezTo>
                <a:cubicBezTo>
                  <a:pt x="245227" y="802279"/>
                  <a:pt x="30915" y="880861"/>
                  <a:pt x="1149" y="983255"/>
                </a:cubicBezTo>
                <a:cubicBezTo>
                  <a:pt x="-28617" y="1085649"/>
                  <a:pt x="529786" y="1269005"/>
                  <a:pt x="529786" y="1269005"/>
                </a:cubicBezTo>
                <a:lnTo>
                  <a:pt x="529786" y="1269005"/>
                </a:lnTo>
                <a:lnTo>
                  <a:pt x="629799" y="122614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297187" y="4965112"/>
            <a:ext cx="1522781" cy="1138455"/>
          </a:xfrm>
          <a:custGeom>
            <a:avLst/>
            <a:gdLst>
              <a:gd name="connsiteX0" fmla="*/ 989438 w 1522781"/>
              <a:gd name="connsiteY0" fmla="*/ 1092788 h 1138455"/>
              <a:gd name="connsiteX1" fmla="*/ 1060876 w 1522781"/>
              <a:gd name="connsiteY1" fmla="*/ 1107076 h 1138455"/>
              <a:gd name="connsiteX2" fmla="*/ 1503788 w 1522781"/>
              <a:gd name="connsiteY2" fmla="*/ 735601 h 1138455"/>
              <a:gd name="connsiteX3" fmla="*/ 346501 w 1522781"/>
              <a:gd name="connsiteY3" fmla="*/ 214107 h 1138455"/>
              <a:gd name="connsiteX4" fmla="*/ 10744 w 1522781"/>
              <a:gd name="connsiteY4" fmla="*/ 6938 h 1138455"/>
              <a:gd name="connsiteX5" fmla="*/ 325069 w 1522781"/>
              <a:gd name="connsiteY5" fmla="*/ 71232 h 1138455"/>
              <a:gd name="connsiteX6" fmla="*/ 10744 w 1522781"/>
              <a:gd name="connsiteY6" fmla="*/ 6938 h 1138455"/>
              <a:gd name="connsiteX7" fmla="*/ 103613 w 1522781"/>
              <a:gd name="connsiteY7" fmla="*/ 271257 h 113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2781" h="1138455">
                <a:moveTo>
                  <a:pt x="989438" y="1092788"/>
                </a:moveTo>
                <a:cubicBezTo>
                  <a:pt x="982294" y="1129697"/>
                  <a:pt x="975151" y="1166607"/>
                  <a:pt x="1060876" y="1107076"/>
                </a:cubicBezTo>
                <a:cubicBezTo>
                  <a:pt x="1146601" y="1047545"/>
                  <a:pt x="1622851" y="884429"/>
                  <a:pt x="1503788" y="735601"/>
                </a:cubicBezTo>
                <a:cubicBezTo>
                  <a:pt x="1384726" y="586773"/>
                  <a:pt x="595342" y="335551"/>
                  <a:pt x="346501" y="214107"/>
                </a:cubicBezTo>
                <a:cubicBezTo>
                  <a:pt x="97660" y="92663"/>
                  <a:pt x="14316" y="30750"/>
                  <a:pt x="10744" y="6938"/>
                </a:cubicBezTo>
                <a:cubicBezTo>
                  <a:pt x="7172" y="-16874"/>
                  <a:pt x="325069" y="71232"/>
                  <a:pt x="325069" y="71232"/>
                </a:cubicBezTo>
                <a:cubicBezTo>
                  <a:pt x="325069" y="71232"/>
                  <a:pt x="47653" y="-26400"/>
                  <a:pt x="10744" y="6938"/>
                </a:cubicBezTo>
                <a:cubicBezTo>
                  <a:pt x="-26165" y="40276"/>
                  <a:pt x="38724" y="155766"/>
                  <a:pt x="103613" y="2712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86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79594" cy="1325563"/>
          </a:xfrm>
        </p:spPr>
        <p:txBody>
          <a:bodyPr/>
          <a:lstStyle/>
          <a:p>
            <a:r>
              <a:rPr lang="en-US" dirty="0" smtClean="0"/>
              <a:t>And we see this </a:t>
            </a:r>
            <a:r>
              <a:rPr lang="is-IS" dirty="0" smtClean="0"/>
              <a:t>… here’s 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14:16:05.999497 IP 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0x0,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55, id 31005, offset 0, flags [none], proto ICMP (1), length 80) </a:t>
            </a:r>
          </a:p>
          <a:p>
            <a:pPr marL="0" indent="0">
              <a:buNone/>
            </a:pP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84.41.108.74 &gt; 139.162.146.97: ICMP host 46.163.63.47 unreachable, length 60 </a:t>
            </a:r>
            <a:endParaRPr lang="en-US" sz="1000" dirty="0" smtClean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endParaRPr lang="en-US" sz="100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Outer packet is an ICMP Packet with a “destination unreachable” code sent to the server from the router at address 84.41.108.74</a:t>
            </a:r>
          </a:p>
          <a:p>
            <a:pPr marL="0" indent="0">
              <a:buNone/>
            </a:pPr>
            <a:endParaRPr lang="en-US" sz="100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endParaRPr lang="en-US" sz="1000" dirty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IP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0x0,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57, id 0, offset 0, flags [DF], proto TCP (6), length 52) </a:t>
            </a:r>
          </a:p>
          <a:p>
            <a:pPr marL="0" indent="0">
              <a:buNone/>
            </a:pP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139.162.146.97.443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46.163.63.xx.52087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: Flags [S.],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cksum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0x5130 (correct),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seq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3917125220, </a:t>
            </a:r>
            <a:r>
              <a:rPr lang="en-US" sz="1000" dirty="0" err="1" smtClean="0">
                <a:latin typeface="Menlo" charset="0"/>
                <a:ea typeface="Menlo" charset="0"/>
                <a:cs typeface="Menlo" charset="0"/>
              </a:rPr>
              <a:t>ack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685287936, win 29200, options [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mss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1460,nop,nop,sackOK,nop,wscale 7], length 0 </a:t>
            </a:r>
          </a:p>
        </p:txBody>
      </p:sp>
      <p:sp>
        <p:nvSpPr>
          <p:cNvPr id="4" name="Freeform 3"/>
          <p:cNvSpPr/>
          <p:nvPr/>
        </p:nvSpPr>
        <p:spPr>
          <a:xfrm>
            <a:off x="1262302" y="2344586"/>
            <a:ext cx="161896" cy="301510"/>
          </a:xfrm>
          <a:custGeom>
            <a:avLst/>
            <a:gdLst>
              <a:gd name="connsiteX0" fmla="*/ 137620 w 161896"/>
              <a:gd name="connsiteY0" fmla="*/ 301510 h 301510"/>
              <a:gd name="connsiteX1" fmla="*/ 56700 w 161896"/>
              <a:gd name="connsiteY1" fmla="*/ 34472 h 301510"/>
              <a:gd name="connsiteX2" fmla="*/ 56 w 161896"/>
              <a:gd name="connsiteY2" fmla="*/ 147761 h 301510"/>
              <a:gd name="connsiteX3" fmla="*/ 48608 w 161896"/>
              <a:gd name="connsiteY3" fmla="*/ 2104 h 301510"/>
              <a:gd name="connsiteX4" fmla="*/ 161896 w 161896"/>
              <a:gd name="connsiteY4" fmla="*/ 74933 h 3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96" h="301510">
                <a:moveTo>
                  <a:pt x="137620" y="301510"/>
                </a:moveTo>
                <a:cubicBezTo>
                  <a:pt x="108623" y="180803"/>
                  <a:pt x="79627" y="60097"/>
                  <a:pt x="56700" y="34472"/>
                </a:cubicBezTo>
                <a:cubicBezTo>
                  <a:pt x="33773" y="8847"/>
                  <a:pt x="1405" y="153156"/>
                  <a:pt x="56" y="147761"/>
                </a:cubicBezTo>
                <a:cubicBezTo>
                  <a:pt x="-1293" y="142366"/>
                  <a:pt x="21635" y="14242"/>
                  <a:pt x="48608" y="2104"/>
                </a:cubicBezTo>
                <a:cubicBezTo>
                  <a:pt x="75581" y="-10034"/>
                  <a:pt x="118738" y="32449"/>
                  <a:pt x="161896" y="74933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77352" y="4839037"/>
            <a:ext cx="465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Payload packet is a SYN+ACK packet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013512" y="4351673"/>
            <a:ext cx="333178" cy="487364"/>
          </a:xfrm>
          <a:custGeom>
            <a:avLst/>
            <a:gdLst>
              <a:gd name="connsiteX0" fmla="*/ 137620 w 161896"/>
              <a:gd name="connsiteY0" fmla="*/ 301510 h 301510"/>
              <a:gd name="connsiteX1" fmla="*/ 56700 w 161896"/>
              <a:gd name="connsiteY1" fmla="*/ 34472 h 301510"/>
              <a:gd name="connsiteX2" fmla="*/ 56 w 161896"/>
              <a:gd name="connsiteY2" fmla="*/ 147761 h 301510"/>
              <a:gd name="connsiteX3" fmla="*/ 48608 w 161896"/>
              <a:gd name="connsiteY3" fmla="*/ 2104 h 301510"/>
              <a:gd name="connsiteX4" fmla="*/ 161896 w 161896"/>
              <a:gd name="connsiteY4" fmla="*/ 74933 h 3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96" h="301510">
                <a:moveTo>
                  <a:pt x="137620" y="301510"/>
                </a:moveTo>
                <a:cubicBezTo>
                  <a:pt x="108623" y="180803"/>
                  <a:pt x="79627" y="60097"/>
                  <a:pt x="56700" y="34472"/>
                </a:cubicBezTo>
                <a:cubicBezTo>
                  <a:pt x="33773" y="8847"/>
                  <a:pt x="1405" y="153156"/>
                  <a:pt x="56" y="147761"/>
                </a:cubicBezTo>
                <a:cubicBezTo>
                  <a:pt x="-1293" y="142366"/>
                  <a:pt x="21635" y="14242"/>
                  <a:pt x="48608" y="2104"/>
                </a:cubicBezTo>
                <a:cubicBezTo>
                  <a:pt x="75581" y="-10034"/>
                  <a:pt x="118738" y="32449"/>
                  <a:pt x="161896" y="74933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13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Of course it’s not the only reason why connections fail in IPv4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508" y="2105767"/>
            <a:ext cx="7886700" cy="5129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NATs are </a:t>
            </a:r>
            <a:r>
              <a:rPr lang="en-US" smtClean="0"/>
              <a:t>also erratic: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674369" y="2807936"/>
            <a:ext cx="82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14:16:37.959604 IP 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0x38,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55, id 40091, offset 0, flags [none], proto ICMP (1), length 80)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197.114.50.xx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139.162.146.97: ICMP host 197.114.50.20 unreachable, length 60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    </a:t>
            </a:r>
            <a:endParaRPr lang="en-US" sz="1000" dirty="0" smtClean="0">
              <a:latin typeface="Menlo" charset="0"/>
              <a:ea typeface="Menlo" charset="0"/>
              <a:cs typeface="Menlo" charset="0"/>
            </a:endParaRP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      IP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0x20,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49, id 0, offset 0, flags [DF], proto TCP (6), length 52)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   139.162.146.97.443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197.114.50.xx.55648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: Flags [S.],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cksum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0xeb1e (correct),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seq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3454637726,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ack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3599361621, win 29200, options [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mss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1400,nop,nop,sackOK,nop,wscale 7], length 0 </a:t>
            </a:r>
          </a:p>
        </p:txBody>
      </p:sp>
      <p:sp>
        <p:nvSpPr>
          <p:cNvPr id="5" name="Freeform 4"/>
          <p:cNvSpPr/>
          <p:nvPr/>
        </p:nvSpPr>
        <p:spPr>
          <a:xfrm>
            <a:off x="909438" y="2856921"/>
            <a:ext cx="1286386" cy="412261"/>
          </a:xfrm>
          <a:custGeom>
            <a:avLst/>
            <a:gdLst>
              <a:gd name="connsiteX0" fmla="*/ 150619 w 1286386"/>
              <a:gd name="connsiteY0" fmla="*/ 307065 h 412261"/>
              <a:gd name="connsiteX1" fmla="*/ 1226859 w 1286386"/>
              <a:gd name="connsiteY1" fmla="*/ 331341 h 412261"/>
              <a:gd name="connsiteX2" fmla="*/ 1032650 w 1286386"/>
              <a:gd name="connsiteY2" fmla="*/ 23844 h 412261"/>
              <a:gd name="connsiteX3" fmla="*/ 69698 w 1286386"/>
              <a:gd name="connsiteY3" fmla="*/ 64304 h 412261"/>
              <a:gd name="connsiteX4" fmla="*/ 150619 w 1286386"/>
              <a:gd name="connsiteY4" fmla="*/ 412261 h 41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386" h="412261">
                <a:moveTo>
                  <a:pt x="150619" y="307065"/>
                </a:moveTo>
                <a:cubicBezTo>
                  <a:pt x="615236" y="342804"/>
                  <a:pt x="1079854" y="378544"/>
                  <a:pt x="1226859" y="331341"/>
                </a:cubicBezTo>
                <a:cubicBezTo>
                  <a:pt x="1373864" y="284138"/>
                  <a:pt x="1225510" y="68350"/>
                  <a:pt x="1032650" y="23844"/>
                </a:cubicBezTo>
                <a:cubicBezTo>
                  <a:pt x="839790" y="-20662"/>
                  <a:pt x="216703" y="-432"/>
                  <a:pt x="69698" y="64304"/>
                </a:cubicBezTo>
                <a:cubicBezTo>
                  <a:pt x="-77307" y="129040"/>
                  <a:pt x="36656" y="270650"/>
                  <a:pt x="150619" y="4122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751658" y="3342747"/>
            <a:ext cx="1381631" cy="452418"/>
          </a:xfrm>
          <a:custGeom>
            <a:avLst/>
            <a:gdLst>
              <a:gd name="connsiteX0" fmla="*/ 193843 w 1381631"/>
              <a:gd name="connsiteY0" fmla="*/ 282485 h 452418"/>
              <a:gd name="connsiteX1" fmla="*/ 1172979 w 1381631"/>
              <a:gd name="connsiteY1" fmla="*/ 322945 h 452418"/>
              <a:gd name="connsiteX2" fmla="*/ 1286268 w 1381631"/>
              <a:gd name="connsiteY2" fmla="*/ 15448 h 452418"/>
              <a:gd name="connsiteX3" fmla="*/ 40094 w 1381631"/>
              <a:gd name="connsiteY3" fmla="*/ 88276 h 452418"/>
              <a:gd name="connsiteX4" fmla="*/ 282855 w 1381631"/>
              <a:gd name="connsiteY4" fmla="*/ 452418 h 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631" h="452418">
                <a:moveTo>
                  <a:pt x="193843" y="282485"/>
                </a:moveTo>
                <a:cubicBezTo>
                  <a:pt x="592375" y="324968"/>
                  <a:pt x="990908" y="367451"/>
                  <a:pt x="1172979" y="322945"/>
                </a:cubicBezTo>
                <a:cubicBezTo>
                  <a:pt x="1355050" y="278439"/>
                  <a:pt x="1475082" y="54559"/>
                  <a:pt x="1286268" y="15448"/>
                </a:cubicBezTo>
                <a:cubicBezTo>
                  <a:pt x="1097454" y="-23663"/>
                  <a:pt x="207330" y="15448"/>
                  <a:pt x="40094" y="88276"/>
                </a:cubicBezTo>
                <a:cubicBezTo>
                  <a:pt x="-127142" y="161104"/>
                  <a:pt x="282855" y="452418"/>
                  <a:pt x="282855" y="4524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157339" y="2744076"/>
            <a:ext cx="1123279" cy="531402"/>
          </a:xfrm>
          <a:custGeom>
            <a:avLst/>
            <a:gdLst>
              <a:gd name="connsiteX0" fmla="*/ 35603 w 1123279"/>
              <a:gd name="connsiteY0" fmla="*/ 160965 h 531402"/>
              <a:gd name="connsiteX1" fmla="*/ 92247 w 1123279"/>
              <a:gd name="connsiteY1" fmla="*/ 128597 h 531402"/>
              <a:gd name="connsiteX2" fmla="*/ 828622 w 1123279"/>
              <a:gd name="connsiteY2" fmla="*/ 15308 h 531402"/>
              <a:gd name="connsiteX3" fmla="*/ 1071383 w 1123279"/>
              <a:gd name="connsiteY3" fmla="*/ 508922 h 531402"/>
              <a:gd name="connsiteX4" fmla="*/ 1119935 w 1123279"/>
              <a:gd name="connsiteY4" fmla="*/ 322805 h 531402"/>
              <a:gd name="connsiteX5" fmla="*/ 1095659 w 1123279"/>
              <a:gd name="connsiteY5" fmla="*/ 525106 h 531402"/>
              <a:gd name="connsiteX6" fmla="*/ 909542 w 1123279"/>
              <a:gd name="connsiteY6" fmla="*/ 460370 h 53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279" h="531402">
                <a:moveTo>
                  <a:pt x="35603" y="160965"/>
                </a:moveTo>
                <a:cubicBezTo>
                  <a:pt x="-2160" y="156919"/>
                  <a:pt x="-39923" y="152873"/>
                  <a:pt x="92247" y="128597"/>
                </a:cubicBezTo>
                <a:cubicBezTo>
                  <a:pt x="224417" y="104321"/>
                  <a:pt x="665433" y="-48079"/>
                  <a:pt x="828622" y="15308"/>
                </a:cubicBezTo>
                <a:cubicBezTo>
                  <a:pt x="991811" y="78695"/>
                  <a:pt x="1022831" y="457672"/>
                  <a:pt x="1071383" y="508922"/>
                </a:cubicBezTo>
                <a:cubicBezTo>
                  <a:pt x="1119935" y="560172"/>
                  <a:pt x="1115889" y="320108"/>
                  <a:pt x="1119935" y="322805"/>
                </a:cubicBezTo>
                <a:cubicBezTo>
                  <a:pt x="1123981" y="325502"/>
                  <a:pt x="1130724" y="502179"/>
                  <a:pt x="1095659" y="525106"/>
                </a:cubicBezTo>
                <a:cubicBezTo>
                  <a:pt x="1060594" y="548033"/>
                  <a:pt x="985068" y="504201"/>
                  <a:pt x="909542" y="4603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40046" y="2670372"/>
            <a:ext cx="263289" cy="347957"/>
          </a:xfrm>
          <a:custGeom>
            <a:avLst/>
            <a:gdLst>
              <a:gd name="connsiteX0" fmla="*/ 60988 w 263289"/>
              <a:gd name="connsiteY0" fmla="*/ 0 h 347957"/>
              <a:gd name="connsiteX1" fmla="*/ 12435 w 263289"/>
              <a:gd name="connsiteY1" fmla="*/ 242761 h 347957"/>
              <a:gd name="connsiteX2" fmla="*/ 263289 w 263289"/>
              <a:gd name="connsiteY2" fmla="*/ 347957 h 34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289" h="347957">
                <a:moveTo>
                  <a:pt x="60988" y="0"/>
                </a:moveTo>
                <a:cubicBezTo>
                  <a:pt x="19853" y="92384"/>
                  <a:pt x="-21282" y="184768"/>
                  <a:pt x="12435" y="242761"/>
                </a:cubicBezTo>
                <a:cubicBezTo>
                  <a:pt x="46152" y="300754"/>
                  <a:pt x="263289" y="347957"/>
                  <a:pt x="263289" y="3479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52631" y="4208059"/>
            <a:ext cx="6978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Why is the destination telling us that it is unreachable?</a:t>
            </a:r>
          </a:p>
          <a:p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50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Of course it’s not the only reason why connections fail in IPv4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508" y="2105767"/>
            <a:ext cx="7886700" cy="5129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NATs are </a:t>
            </a:r>
            <a:r>
              <a:rPr lang="en-US" smtClean="0"/>
              <a:t>also erratic: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674369" y="2807936"/>
            <a:ext cx="82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14:16:37.959604 IP 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0x38,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55, id 40091, offset 0, flags [none], proto ICMP (1), length 80)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197.114.50.xx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139.162.146.97: ICMP host 197.114.50.20 unreachable, length 60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    </a:t>
            </a:r>
            <a:endParaRPr lang="en-US" sz="1000" dirty="0" smtClean="0">
              <a:latin typeface="Menlo" charset="0"/>
              <a:ea typeface="Menlo" charset="0"/>
              <a:cs typeface="Menlo" charset="0"/>
            </a:endParaRP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      IP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tos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0x20,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ttl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49, id 0, offset 0, flags [DF], proto TCP (6), length 52) </a:t>
            </a:r>
          </a:p>
          <a:p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    139.162.146.97.443 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&gt; </a:t>
            </a:r>
            <a:r>
              <a:rPr lang="en-US" sz="1000" dirty="0" smtClean="0">
                <a:latin typeface="Menlo" charset="0"/>
                <a:ea typeface="Menlo" charset="0"/>
                <a:cs typeface="Menlo" charset="0"/>
              </a:rPr>
              <a:t>197.114.50.xx.55648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: Flags [S.],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cksum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0xeb1e (correct),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seq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3454637726, 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ack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3599361621, win 29200, options [</a:t>
            </a:r>
            <a:r>
              <a:rPr lang="en-US" sz="1000" dirty="0" err="1">
                <a:latin typeface="Menlo" charset="0"/>
                <a:ea typeface="Menlo" charset="0"/>
                <a:cs typeface="Menlo" charset="0"/>
              </a:rPr>
              <a:t>mss</a:t>
            </a:r>
            <a:r>
              <a:rPr lang="en-US" sz="1000" dirty="0">
                <a:latin typeface="Menlo" charset="0"/>
                <a:ea typeface="Menlo" charset="0"/>
                <a:cs typeface="Menlo" charset="0"/>
              </a:rPr>
              <a:t> 1400,nop,nop,sackOK,nop,wscale 7], length 0 </a:t>
            </a:r>
          </a:p>
        </p:txBody>
      </p:sp>
      <p:sp>
        <p:nvSpPr>
          <p:cNvPr id="5" name="Freeform 4"/>
          <p:cNvSpPr/>
          <p:nvPr/>
        </p:nvSpPr>
        <p:spPr>
          <a:xfrm>
            <a:off x="909438" y="2856921"/>
            <a:ext cx="1286386" cy="412261"/>
          </a:xfrm>
          <a:custGeom>
            <a:avLst/>
            <a:gdLst>
              <a:gd name="connsiteX0" fmla="*/ 150619 w 1286386"/>
              <a:gd name="connsiteY0" fmla="*/ 307065 h 412261"/>
              <a:gd name="connsiteX1" fmla="*/ 1226859 w 1286386"/>
              <a:gd name="connsiteY1" fmla="*/ 331341 h 412261"/>
              <a:gd name="connsiteX2" fmla="*/ 1032650 w 1286386"/>
              <a:gd name="connsiteY2" fmla="*/ 23844 h 412261"/>
              <a:gd name="connsiteX3" fmla="*/ 69698 w 1286386"/>
              <a:gd name="connsiteY3" fmla="*/ 64304 h 412261"/>
              <a:gd name="connsiteX4" fmla="*/ 150619 w 1286386"/>
              <a:gd name="connsiteY4" fmla="*/ 412261 h 41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386" h="412261">
                <a:moveTo>
                  <a:pt x="150619" y="307065"/>
                </a:moveTo>
                <a:cubicBezTo>
                  <a:pt x="615236" y="342804"/>
                  <a:pt x="1079854" y="378544"/>
                  <a:pt x="1226859" y="331341"/>
                </a:cubicBezTo>
                <a:cubicBezTo>
                  <a:pt x="1373864" y="284138"/>
                  <a:pt x="1225510" y="68350"/>
                  <a:pt x="1032650" y="23844"/>
                </a:cubicBezTo>
                <a:cubicBezTo>
                  <a:pt x="839790" y="-20662"/>
                  <a:pt x="216703" y="-432"/>
                  <a:pt x="69698" y="64304"/>
                </a:cubicBezTo>
                <a:cubicBezTo>
                  <a:pt x="-77307" y="129040"/>
                  <a:pt x="36656" y="270650"/>
                  <a:pt x="150619" y="4122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751658" y="3342747"/>
            <a:ext cx="1381631" cy="452418"/>
          </a:xfrm>
          <a:custGeom>
            <a:avLst/>
            <a:gdLst>
              <a:gd name="connsiteX0" fmla="*/ 193843 w 1381631"/>
              <a:gd name="connsiteY0" fmla="*/ 282485 h 452418"/>
              <a:gd name="connsiteX1" fmla="*/ 1172979 w 1381631"/>
              <a:gd name="connsiteY1" fmla="*/ 322945 h 452418"/>
              <a:gd name="connsiteX2" fmla="*/ 1286268 w 1381631"/>
              <a:gd name="connsiteY2" fmla="*/ 15448 h 452418"/>
              <a:gd name="connsiteX3" fmla="*/ 40094 w 1381631"/>
              <a:gd name="connsiteY3" fmla="*/ 88276 h 452418"/>
              <a:gd name="connsiteX4" fmla="*/ 282855 w 1381631"/>
              <a:gd name="connsiteY4" fmla="*/ 452418 h 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631" h="452418">
                <a:moveTo>
                  <a:pt x="193843" y="282485"/>
                </a:moveTo>
                <a:cubicBezTo>
                  <a:pt x="592375" y="324968"/>
                  <a:pt x="990908" y="367451"/>
                  <a:pt x="1172979" y="322945"/>
                </a:cubicBezTo>
                <a:cubicBezTo>
                  <a:pt x="1355050" y="278439"/>
                  <a:pt x="1475082" y="54559"/>
                  <a:pt x="1286268" y="15448"/>
                </a:cubicBezTo>
                <a:cubicBezTo>
                  <a:pt x="1097454" y="-23663"/>
                  <a:pt x="207330" y="15448"/>
                  <a:pt x="40094" y="88276"/>
                </a:cubicBezTo>
                <a:cubicBezTo>
                  <a:pt x="-127142" y="161104"/>
                  <a:pt x="282855" y="452418"/>
                  <a:pt x="282855" y="4524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157339" y="2744076"/>
            <a:ext cx="1123279" cy="531402"/>
          </a:xfrm>
          <a:custGeom>
            <a:avLst/>
            <a:gdLst>
              <a:gd name="connsiteX0" fmla="*/ 35603 w 1123279"/>
              <a:gd name="connsiteY0" fmla="*/ 160965 h 531402"/>
              <a:gd name="connsiteX1" fmla="*/ 92247 w 1123279"/>
              <a:gd name="connsiteY1" fmla="*/ 128597 h 531402"/>
              <a:gd name="connsiteX2" fmla="*/ 828622 w 1123279"/>
              <a:gd name="connsiteY2" fmla="*/ 15308 h 531402"/>
              <a:gd name="connsiteX3" fmla="*/ 1071383 w 1123279"/>
              <a:gd name="connsiteY3" fmla="*/ 508922 h 531402"/>
              <a:gd name="connsiteX4" fmla="*/ 1119935 w 1123279"/>
              <a:gd name="connsiteY4" fmla="*/ 322805 h 531402"/>
              <a:gd name="connsiteX5" fmla="*/ 1095659 w 1123279"/>
              <a:gd name="connsiteY5" fmla="*/ 525106 h 531402"/>
              <a:gd name="connsiteX6" fmla="*/ 909542 w 1123279"/>
              <a:gd name="connsiteY6" fmla="*/ 460370 h 53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279" h="531402">
                <a:moveTo>
                  <a:pt x="35603" y="160965"/>
                </a:moveTo>
                <a:cubicBezTo>
                  <a:pt x="-2160" y="156919"/>
                  <a:pt x="-39923" y="152873"/>
                  <a:pt x="92247" y="128597"/>
                </a:cubicBezTo>
                <a:cubicBezTo>
                  <a:pt x="224417" y="104321"/>
                  <a:pt x="665433" y="-48079"/>
                  <a:pt x="828622" y="15308"/>
                </a:cubicBezTo>
                <a:cubicBezTo>
                  <a:pt x="991811" y="78695"/>
                  <a:pt x="1022831" y="457672"/>
                  <a:pt x="1071383" y="508922"/>
                </a:cubicBezTo>
                <a:cubicBezTo>
                  <a:pt x="1119935" y="560172"/>
                  <a:pt x="1115889" y="320108"/>
                  <a:pt x="1119935" y="322805"/>
                </a:cubicBezTo>
                <a:cubicBezTo>
                  <a:pt x="1123981" y="325502"/>
                  <a:pt x="1130724" y="502179"/>
                  <a:pt x="1095659" y="525106"/>
                </a:cubicBezTo>
                <a:cubicBezTo>
                  <a:pt x="1060594" y="548033"/>
                  <a:pt x="985068" y="504201"/>
                  <a:pt x="909542" y="4603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40046" y="2670372"/>
            <a:ext cx="263289" cy="347957"/>
          </a:xfrm>
          <a:custGeom>
            <a:avLst/>
            <a:gdLst>
              <a:gd name="connsiteX0" fmla="*/ 60988 w 263289"/>
              <a:gd name="connsiteY0" fmla="*/ 0 h 347957"/>
              <a:gd name="connsiteX1" fmla="*/ 12435 w 263289"/>
              <a:gd name="connsiteY1" fmla="*/ 242761 h 347957"/>
              <a:gd name="connsiteX2" fmla="*/ 263289 w 263289"/>
              <a:gd name="connsiteY2" fmla="*/ 347957 h 34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289" h="347957">
                <a:moveTo>
                  <a:pt x="60988" y="0"/>
                </a:moveTo>
                <a:cubicBezTo>
                  <a:pt x="19853" y="92384"/>
                  <a:pt x="-21282" y="184768"/>
                  <a:pt x="12435" y="242761"/>
                </a:cubicBezTo>
                <a:cubicBezTo>
                  <a:pt x="46152" y="300754"/>
                  <a:pt x="263289" y="347957"/>
                  <a:pt x="263289" y="3479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52632" y="4208059"/>
            <a:ext cx="7234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Why is the destination telling us that it is unreachable?</a:t>
            </a:r>
          </a:p>
          <a:p>
            <a:endParaRPr lang="en-US" dirty="0"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It’s probably a CGN that has lost </a:t>
            </a:r>
            <a:r>
              <a:rPr lang="en-US" b="1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its </a:t>
            </a:r>
            <a:r>
              <a:rPr lang="en-US" b="1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binding </a:t>
            </a:r>
            <a:r>
              <a:rPr lang="en-US" b="1" dirty="0" smtClean="0">
                <a:solidFill>
                  <a:srgbClr val="0070C0"/>
                </a:solidFill>
                <a:latin typeface="AhnbergHand" charset="0"/>
                <a:ea typeface="AhnbergHand" charset="0"/>
                <a:cs typeface="AhnbergHand" charset="0"/>
              </a:rPr>
              <a:t>state while the TCP session was being established!</a:t>
            </a:r>
            <a:endParaRPr lang="en-US" b="1" dirty="0">
              <a:solidFill>
                <a:srgbClr val="0070C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12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Connectivity appears to have a 1 in 500 failure rate in </a:t>
            </a:r>
            <a:r>
              <a:rPr lang="en-US" dirty="0" smtClean="0"/>
              <a:t>IPv4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Some of it is based on asymmetric views of connectivity from the routing system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Some of it is based on anomalous NAT </a:t>
            </a:r>
            <a:r>
              <a:rPr lang="en-US" dirty="0" err="1"/>
              <a:t>behaviours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And some of it </a:t>
            </a:r>
            <a:r>
              <a:rPr lang="is-IS" dirty="0" smtClean="0"/>
              <a:t>… </a:t>
            </a:r>
            <a:r>
              <a:rPr lang="en-US" dirty="0" smtClean="0"/>
              <a:t>we </a:t>
            </a:r>
            <a:r>
              <a:rPr lang="en-US" dirty="0"/>
              <a:t>just can’t tell!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8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Anyone can reach anyone else</a:t>
            </a:r>
          </a:p>
          <a:p>
            <a:r>
              <a:rPr lang="en-US" dirty="0" smtClean="0"/>
              <a:t>All connected endpoints are equally reachable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2184349" y="825388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6039" y="2925525"/>
            <a:ext cx="5284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NATs changed all that – so our current expectations are that if you stand up a public service on port 80 (or 443 for that matter) then  everyone can reach you 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03351" y="2362698"/>
            <a:ext cx="6419941" cy="421262"/>
          </a:xfrm>
          <a:custGeom>
            <a:avLst/>
            <a:gdLst>
              <a:gd name="connsiteX0" fmla="*/ 132430 w 6419941"/>
              <a:gd name="connsiteY0" fmla="*/ 372410 h 421262"/>
              <a:gd name="connsiteX1" fmla="*/ 180982 w 6419941"/>
              <a:gd name="connsiteY1" fmla="*/ 340042 h 421262"/>
              <a:gd name="connsiteX2" fmla="*/ 1888401 w 6419941"/>
              <a:gd name="connsiteY2" fmla="*/ 48729 h 421262"/>
              <a:gd name="connsiteX3" fmla="*/ 1540444 w 6419941"/>
              <a:gd name="connsiteY3" fmla="*/ 348134 h 421262"/>
              <a:gd name="connsiteX4" fmla="*/ 3385428 w 6419941"/>
              <a:gd name="connsiteY4" fmla="*/ 97281 h 421262"/>
              <a:gd name="connsiteX5" fmla="*/ 3005102 w 6419941"/>
              <a:gd name="connsiteY5" fmla="*/ 307674 h 421262"/>
              <a:gd name="connsiteX6" fmla="*/ 4494037 w 6419941"/>
              <a:gd name="connsiteY6" fmla="*/ 8268 h 421262"/>
              <a:gd name="connsiteX7" fmla="*/ 3968054 w 6419941"/>
              <a:gd name="connsiteY7" fmla="*/ 364318 h 421262"/>
              <a:gd name="connsiteX8" fmla="*/ 5513633 w 6419941"/>
              <a:gd name="connsiteY8" fmla="*/ 176 h 421262"/>
              <a:gd name="connsiteX9" fmla="*/ 5181860 w 6419941"/>
              <a:gd name="connsiteY9" fmla="*/ 420962 h 421262"/>
              <a:gd name="connsiteX10" fmla="*/ 6419941 w 6419941"/>
              <a:gd name="connsiteY10" fmla="*/ 73005 h 42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9941" h="421262">
                <a:moveTo>
                  <a:pt x="132430" y="372410"/>
                </a:moveTo>
                <a:cubicBezTo>
                  <a:pt x="10375" y="383199"/>
                  <a:pt x="-111680" y="393989"/>
                  <a:pt x="180982" y="340042"/>
                </a:cubicBezTo>
                <a:cubicBezTo>
                  <a:pt x="473644" y="286095"/>
                  <a:pt x="1661824" y="47380"/>
                  <a:pt x="1888401" y="48729"/>
                </a:cubicBezTo>
                <a:cubicBezTo>
                  <a:pt x="2114978" y="50078"/>
                  <a:pt x="1290940" y="340042"/>
                  <a:pt x="1540444" y="348134"/>
                </a:cubicBezTo>
                <a:cubicBezTo>
                  <a:pt x="1789948" y="356226"/>
                  <a:pt x="3141318" y="104024"/>
                  <a:pt x="3385428" y="97281"/>
                </a:cubicBezTo>
                <a:cubicBezTo>
                  <a:pt x="3629538" y="90538"/>
                  <a:pt x="2820334" y="322509"/>
                  <a:pt x="3005102" y="307674"/>
                </a:cubicBezTo>
                <a:cubicBezTo>
                  <a:pt x="3189870" y="292839"/>
                  <a:pt x="4333545" y="-1173"/>
                  <a:pt x="4494037" y="8268"/>
                </a:cubicBezTo>
                <a:cubicBezTo>
                  <a:pt x="4654529" y="17709"/>
                  <a:pt x="3798121" y="365667"/>
                  <a:pt x="3968054" y="364318"/>
                </a:cubicBezTo>
                <a:cubicBezTo>
                  <a:pt x="4137987" y="362969"/>
                  <a:pt x="5311332" y="-9265"/>
                  <a:pt x="5513633" y="176"/>
                </a:cubicBezTo>
                <a:cubicBezTo>
                  <a:pt x="5715934" y="9617"/>
                  <a:pt x="5030809" y="408824"/>
                  <a:pt x="5181860" y="420962"/>
                </a:cubicBezTo>
                <a:cubicBezTo>
                  <a:pt x="5332911" y="433100"/>
                  <a:pt x="6419941" y="73005"/>
                  <a:pt x="6419941" y="7300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9907" y="302168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343174" flipH="1">
            <a:off x="1855642" y="2879703"/>
            <a:ext cx="49199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We might THINK this, but is it true ALL the time? </a:t>
            </a:r>
            <a:endParaRPr lang="en-US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Telephone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Anyone can reach anyone else</a:t>
            </a:r>
          </a:p>
          <a:p>
            <a:r>
              <a:rPr lang="en-US" dirty="0" smtClean="0"/>
              <a:t>All connected endpoints are equally reachable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2184349" y="825388"/>
            <a:ext cx="4378292" cy="413166"/>
          </a:xfrm>
          <a:custGeom>
            <a:avLst/>
            <a:gdLst>
              <a:gd name="connsiteX0" fmla="*/ 89513 w 4378292"/>
              <a:gd name="connsiteY0" fmla="*/ 339865 h 413166"/>
              <a:gd name="connsiteX1" fmla="*/ 146157 w 4378292"/>
              <a:gd name="connsiteY1" fmla="*/ 315589 h 413166"/>
              <a:gd name="connsiteX2" fmla="*/ 1457067 w 4378292"/>
              <a:gd name="connsiteY2" fmla="*/ 97104 h 413166"/>
              <a:gd name="connsiteX3" fmla="*/ 979637 w 4378292"/>
              <a:gd name="connsiteY3" fmla="*/ 372233 h 413166"/>
              <a:gd name="connsiteX4" fmla="*/ 2355283 w 4378292"/>
              <a:gd name="connsiteY4" fmla="*/ 24276 h 413166"/>
              <a:gd name="connsiteX5" fmla="*/ 2047786 w 4378292"/>
              <a:gd name="connsiteY5" fmla="*/ 412693 h 413166"/>
              <a:gd name="connsiteX6" fmla="*/ 3471984 w 4378292"/>
              <a:gd name="connsiteY6" fmla="*/ 0 h 413166"/>
              <a:gd name="connsiteX7" fmla="*/ 3366787 w 4378292"/>
              <a:gd name="connsiteY7" fmla="*/ 412693 h 413166"/>
              <a:gd name="connsiteX8" fmla="*/ 4378292 w 4378292"/>
              <a:gd name="connsiteY8" fmla="*/ 89012 h 41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8292" h="413166">
                <a:moveTo>
                  <a:pt x="89513" y="339865"/>
                </a:moveTo>
                <a:cubicBezTo>
                  <a:pt x="3872" y="347957"/>
                  <a:pt x="-81769" y="356049"/>
                  <a:pt x="146157" y="315589"/>
                </a:cubicBezTo>
                <a:cubicBezTo>
                  <a:pt x="374083" y="275129"/>
                  <a:pt x="1318154" y="87663"/>
                  <a:pt x="1457067" y="97104"/>
                </a:cubicBezTo>
                <a:cubicBezTo>
                  <a:pt x="1595980" y="106545"/>
                  <a:pt x="829934" y="384371"/>
                  <a:pt x="979637" y="372233"/>
                </a:cubicBezTo>
                <a:cubicBezTo>
                  <a:pt x="1129340" y="360095"/>
                  <a:pt x="2177258" y="17533"/>
                  <a:pt x="2355283" y="24276"/>
                </a:cubicBezTo>
                <a:cubicBezTo>
                  <a:pt x="2533308" y="31019"/>
                  <a:pt x="1861669" y="416739"/>
                  <a:pt x="2047786" y="412693"/>
                </a:cubicBezTo>
                <a:cubicBezTo>
                  <a:pt x="2233903" y="408647"/>
                  <a:pt x="3252151" y="0"/>
                  <a:pt x="3471984" y="0"/>
                </a:cubicBezTo>
                <a:cubicBezTo>
                  <a:pt x="3691817" y="0"/>
                  <a:pt x="3215736" y="397858"/>
                  <a:pt x="3366787" y="412693"/>
                </a:cubicBezTo>
                <a:cubicBezTo>
                  <a:pt x="3517838" y="427528"/>
                  <a:pt x="4378292" y="89012"/>
                  <a:pt x="4378292" y="890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96272">
            <a:off x="4230251" y="260757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 charset="0"/>
                <a:ea typeface="AhnbergHand" charset="0"/>
                <a:cs typeface="AhnbergHand" charset="0"/>
              </a:rPr>
              <a:t>Internet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7715" y="3449577"/>
            <a:ext cx="717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903351" y="2362698"/>
            <a:ext cx="6419941" cy="421262"/>
          </a:xfrm>
          <a:custGeom>
            <a:avLst/>
            <a:gdLst>
              <a:gd name="connsiteX0" fmla="*/ 132430 w 6419941"/>
              <a:gd name="connsiteY0" fmla="*/ 372410 h 421262"/>
              <a:gd name="connsiteX1" fmla="*/ 180982 w 6419941"/>
              <a:gd name="connsiteY1" fmla="*/ 340042 h 421262"/>
              <a:gd name="connsiteX2" fmla="*/ 1888401 w 6419941"/>
              <a:gd name="connsiteY2" fmla="*/ 48729 h 421262"/>
              <a:gd name="connsiteX3" fmla="*/ 1540444 w 6419941"/>
              <a:gd name="connsiteY3" fmla="*/ 348134 h 421262"/>
              <a:gd name="connsiteX4" fmla="*/ 3385428 w 6419941"/>
              <a:gd name="connsiteY4" fmla="*/ 97281 h 421262"/>
              <a:gd name="connsiteX5" fmla="*/ 3005102 w 6419941"/>
              <a:gd name="connsiteY5" fmla="*/ 307674 h 421262"/>
              <a:gd name="connsiteX6" fmla="*/ 4494037 w 6419941"/>
              <a:gd name="connsiteY6" fmla="*/ 8268 h 421262"/>
              <a:gd name="connsiteX7" fmla="*/ 3968054 w 6419941"/>
              <a:gd name="connsiteY7" fmla="*/ 364318 h 421262"/>
              <a:gd name="connsiteX8" fmla="*/ 5513633 w 6419941"/>
              <a:gd name="connsiteY8" fmla="*/ 176 h 421262"/>
              <a:gd name="connsiteX9" fmla="*/ 5181860 w 6419941"/>
              <a:gd name="connsiteY9" fmla="*/ 420962 h 421262"/>
              <a:gd name="connsiteX10" fmla="*/ 6419941 w 6419941"/>
              <a:gd name="connsiteY10" fmla="*/ 73005 h 42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9941" h="421262">
                <a:moveTo>
                  <a:pt x="132430" y="372410"/>
                </a:moveTo>
                <a:cubicBezTo>
                  <a:pt x="10375" y="383199"/>
                  <a:pt x="-111680" y="393989"/>
                  <a:pt x="180982" y="340042"/>
                </a:cubicBezTo>
                <a:cubicBezTo>
                  <a:pt x="473644" y="286095"/>
                  <a:pt x="1661824" y="47380"/>
                  <a:pt x="1888401" y="48729"/>
                </a:cubicBezTo>
                <a:cubicBezTo>
                  <a:pt x="2114978" y="50078"/>
                  <a:pt x="1290940" y="340042"/>
                  <a:pt x="1540444" y="348134"/>
                </a:cubicBezTo>
                <a:cubicBezTo>
                  <a:pt x="1789948" y="356226"/>
                  <a:pt x="3141318" y="104024"/>
                  <a:pt x="3385428" y="97281"/>
                </a:cubicBezTo>
                <a:cubicBezTo>
                  <a:pt x="3629538" y="90538"/>
                  <a:pt x="2820334" y="322509"/>
                  <a:pt x="3005102" y="307674"/>
                </a:cubicBezTo>
                <a:cubicBezTo>
                  <a:pt x="3189870" y="292839"/>
                  <a:pt x="4333545" y="-1173"/>
                  <a:pt x="4494037" y="8268"/>
                </a:cubicBezTo>
                <a:cubicBezTo>
                  <a:pt x="4654529" y="17709"/>
                  <a:pt x="3798121" y="365667"/>
                  <a:pt x="3968054" y="364318"/>
                </a:cubicBezTo>
                <a:cubicBezTo>
                  <a:pt x="4137987" y="362969"/>
                  <a:pt x="5311332" y="-9265"/>
                  <a:pt x="5513633" y="176"/>
                </a:cubicBezTo>
                <a:cubicBezTo>
                  <a:pt x="5715934" y="9617"/>
                  <a:pt x="5030809" y="408824"/>
                  <a:pt x="5181860" y="420962"/>
                </a:cubicBezTo>
                <a:cubicBezTo>
                  <a:pt x="5332911" y="433100"/>
                  <a:pt x="6419941" y="73005"/>
                  <a:pt x="6419941" y="7300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1189760">
            <a:off x="465328" y="1519553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Almost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89659">
            <a:off x="3207013" y="1559451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Almost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09204" y="1836892"/>
            <a:ext cx="99201" cy="178915"/>
          </a:xfrm>
          <a:custGeom>
            <a:avLst/>
            <a:gdLst>
              <a:gd name="connsiteX0" fmla="*/ 32368 w 99201"/>
              <a:gd name="connsiteY0" fmla="*/ 0 h 178915"/>
              <a:gd name="connsiteX1" fmla="*/ 89012 w 99201"/>
              <a:gd name="connsiteY1" fmla="*/ 178025 h 178915"/>
              <a:gd name="connsiteX2" fmla="*/ 97104 w 99201"/>
              <a:gd name="connsiteY2" fmla="*/ 72828 h 178915"/>
              <a:gd name="connsiteX3" fmla="*/ 64736 w 99201"/>
              <a:gd name="connsiteY3" fmla="*/ 169933 h 178915"/>
              <a:gd name="connsiteX4" fmla="*/ 0 w 99201"/>
              <a:gd name="connsiteY4" fmla="*/ 105196 h 17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01" h="178915">
                <a:moveTo>
                  <a:pt x="32368" y="0"/>
                </a:moveTo>
                <a:cubicBezTo>
                  <a:pt x="55295" y="82943"/>
                  <a:pt x="78223" y="165887"/>
                  <a:pt x="89012" y="178025"/>
                </a:cubicBezTo>
                <a:cubicBezTo>
                  <a:pt x="99801" y="190163"/>
                  <a:pt x="101150" y="74177"/>
                  <a:pt x="97104" y="72828"/>
                </a:cubicBezTo>
                <a:cubicBezTo>
                  <a:pt x="93058" y="71479"/>
                  <a:pt x="80920" y="164538"/>
                  <a:pt x="64736" y="169933"/>
                </a:cubicBezTo>
                <a:cubicBezTo>
                  <a:pt x="48552" y="175328"/>
                  <a:pt x="0" y="105196"/>
                  <a:pt x="0" y="1051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495759" y="1836892"/>
            <a:ext cx="113289" cy="246532"/>
          </a:xfrm>
          <a:custGeom>
            <a:avLst/>
            <a:gdLst>
              <a:gd name="connsiteX0" fmla="*/ 64737 w 113289"/>
              <a:gd name="connsiteY0" fmla="*/ 0 h 246532"/>
              <a:gd name="connsiteX1" fmla="*/ 48553 w 113289"/>
              <a:gd name="connsiteY1" fmla="*/ 242761 h 246532"/>
              <a:gd name="connsiteX2" fmla="*/ 113289 w 113289"/>
              <a:gd name="connsiteY2" fmla="*/ 153749 h 246532"/>
              <a:gd name="connsiteX3" fmla="*/ 48553 w 113289"/>
              <a:gd name="connsiteY3" fmla="*/ 234669 h 246532"/>
              <a:gd name="connsiteX4" fmla="*/ 0 w 113289"/>
              <a:gd name="connsiteY4" fmla="*/ 153749 h 24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89" h="246532">
                <a:moveTo>
                  <a:pt x="64737" y="0"/>
                </a:moveTo>
                <a:cubicBezTo>
                  <a:pt x="52599" y="108568"/>
                  <a:pt x="40461" y="217136"/>
                  <a:pt x="48553" y="242761"/>
                </a:cubicBezTo>
                <a:cubicBezTo>
                  <a:pt x="56645" y="268386"/>
                  <a:pt x="113289" y="155098"/>
                  <a:pt x="113289" y="153749"/>
                </a:cubicBezTo>
                <a:cubicBezTo>
                  <a:pt x="113289" y="152400"/>
                  <a:pt x="67434" y="234669"/>
                  <a:pt x="48553" y="234669"/>
                </a:cubicBezTo>
                <a:cubicBezTo>
                  <a:pt x="29672" y="234669"/>
                  <a:pt x="0" y="153749"/>
                  <a:pt x="0" y="15374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76798" y="1458874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hnbergHand" charset="0"/>
                <a:ea typeface="AhnbergHand" charset="0"/>
                <a:cs typeface="AhnbergHand" charset="0"/>
              </a:rPr>
              <a:t>m</a:t>
            </a:r>
            <a:r>
              <a:rPr lang="en-US" smtClean="0">
                <a:latin typeface="AhnbergHand" charset="0"/>
                <a:ea typeface="AhnbergHand" charset="0"/>
                <a:cs typeface="AhnbergHand" charset="0"/>
              </a:rPr>
              <a:t>ost of the time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453133" y="1812616"/>
            <a:ext cx="445961" cy="226710"/>
          </a:xfrm>
          <a:custGeom>
            <a:avLst/>
            <a:gdLst>
              <a:gd name="connsiteX0" fmla="*/ 445961 w 445961"/>
              <a:gd name="connsiteY0" fmla="*/ 0 h 226710"/>
              <a:gd name="connsiteX1" fmla="*/ 365040 w 445961"/>
              <a:gd name="connsiteY1" fmla="*/ 64736 h 226710"/>
              <a:gd name="connsiteX2" fmla="*/ 25175 w 445961"/>
              <a:gd name="connsiteY2" fmla="*/ 202301 h 226710"/>
              <a:gd name="connsiteX3" fmla="*/ 25175 w 445961"/>
              <a:gd name="connsiteY3" fmla="*/ 113288 h 226710"/>
              <a:gd name="connsiteX4" fmla="*/ 25175 w 445961"/>
              <a:gd name="connsiteY4" fmla="*/ 210393 h 226710"/>
              <a:gd name="connsiteX5" fmla="*/ 251752 w 445961"/>
              <a:gd name="connsiteY5" fmla="*/ 226577 h 22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961" h="226710">
                <a:moveTo>
                  <a:pt x="445961" y="0"/>
                </a:moveTo>
                <a:cubicBezTo>
                  <a:pt x="440566" y="15509"/>
                  <a:pt x="435171" y="31019"/>
                  <a:pt x="365040" y="64736"/>
                </a:cubicBezTo>
                <a:cubicBezTo>
                  <a:pt x="294909" y="98453"/>
                  <a:pt x="81819" y="194209"/>
                  <a:pt x="25175" y="202301"/>
                </a:cubicBezTo>
                <a:cubicBezTo>
                  <a:pt x="-31469" y="210393"/>
                  <a:pt x="25175" y="113288"/>
                  <a:pt x="25175" y="113288"/>
                </a:cubicBezTo>
                <a:cubicBezTo>
                  <a:pt x="25175" y="114637"/>
                  <a:pt x="-12588" y="191512"/>
                  <a:pt x="25175" y="210393"/>
                </a:cubicBezTo>
                <a:cubicBezTo>
                  <a:pt x="62938" y="229274"/>
                  <a:pt x="251752" y="226577"/>
                  <a:pt x="251752" y="2265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064919" y="725675"/>
            <a:ext cx="292894" cy="631638"/>
          </a:xfrm>
          <a:custGeom>
            <a:avLst/>
            <a:gdLst>
              <a:gd name="connsiteX0" fmla="*/ 0 w 292894"/>
              <a:gd name="connsiteY0" fmla="*/ 631638 h 631638"/>
              <a:gd name="connsiteX1" fmla="*/ 171450 w 292894"/>
              <a:gd name="connsiteY1" fmla="*/ 2988 h 631638"/>
              <a:gd name="connsiteX2" fmla="*/ 100012 w 292894"/>
              <a:gd name="connsiteY2" fmla="*/ 403038 h 631638"/>
              <a:gd name="connsiteX3" fmla="*/ 292894 w 292894"/>
              <a:gd name="connsiteY3" fmla="*/ 610206 h 63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4" h="631638">
                <a:moveTo>
                  <a:pt x="0" y="631638"/>
                </a:moveTo>
                <a:cubicBezTo>
                  <a:pt x="77390" y="336363"/>
                  <a:pt x="154781" y="41088"/>
                  <a:pt x="171450" y="2988"/>
                </a:cubicBezTo>
                <a:cubicBezTo>
                  <a:pt x="188119" y="-35112"/>
                  <a:pt x="79771" y="301835"/>
                  <a:pt x="100012" y="403038"/>
                </a:cubicBezTo>
                <a:cubicBezTo>
                  <a:pt x="120253" y="504241"/>
                  <a:pt x="206573" y="557223"/>
                  <a:pt x="292894" y="610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15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71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do we see?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1019709">
            <a:off x="1286633" y="1691235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Is everyone really connected to everyone else?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84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114" y="1882607"/>
            <a:ext cx="196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Outbound SYN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7360" y="2935797"/>
            <a:ext cx="244311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Busted SYN ACK</a:t>
            </a:r>
          </a:p>
          <a:p>
            <a:r>
              <a:rPr lang="en-US" dirty="0" smtClean="0">
                <a:latin typeface="AhnbergHand"/>
                <a:cs typeface="AhnbergHand"/>
              </a:rPr>
              <a:t>Return path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Connection Failure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378" y="2248695"/>
            <a:ext cx="5008" cy="260266"/>
          </a:xfrm>
          <a:custGeom>
            <a:avLst/>
            <a:gdLst>
              <a:gd name="connsiteX0" fmla="*/ 0 w 5008"/>
              <a:gd name="connsiteY0" fmla="*/ 0 h 260266"/>
              <a:gd name="connsiteX1" fmla="*/ 0 w 5008"/>
              <a:gd name="connsiteY1" fmla="*/ 260266 h 26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8" h="260266">
                <a:moveTo>
                  <a:pt x="0" y="0"/>
                </a:moveTo>
                <a:cubicBezTo>
                  <a:pt x="4337" y="103239"/>
                  <a:pt x="8675" y="206478"/>
                  <a:pt x="0" y="260266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20507" y="2246271"/>
            <a:ext cx="1151215" cy="295096"/>
          </a:xfrm>
          <a:custGeom>
            <a:avLst/>
            <a:gdLst>
              <a:gd name="connsiteX0" fmla="*/ 176972 w 1151215"/>
              <a:gd name="connsiteY0" fmla="*/ 283511 h 295096"/>
              <a:gd name="connsiteX1" fmla="*/ 572557 w 1151215"/>
              <a:gd name="connsiteY1" fmla="*/ 273101 h 295096"/>
              <a:gd name="connsiteX2" fmla="*/ 1082653 w 1151215"/>
              <a:gd name="connsiteY2" fmla="*/ 293922 h 295096"/>
              <a:gd name="connsiteX3" fmla="*/ 1145114 w 1151215"/>
              <a:gd name="connsiteY3" fmla="*/ 231458 h 295096"/>
              <a:gd name="connsiteX4" fmla="*/ 1134704 w 1151215"/>
              <a:gd name="connsiteY4" fmla="*/ 12835 h 295096"/>
              <a:gd name="connsiteX5" fmla="*/ 1020193 w 1151215"/>
              <a:gd name="connsiteY5" fmla="*/ 23246 h 295096"/>
              <a:gd name="connsiteX6" fmla="*/ 0 w 1151215"/>
              <a:gd name="connsiteY6" fmla="*/ 2424 h 2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215" h="295096">
                <a:moveTo>
                  <a:pt x="176972" y="283511"/>
                </a:moveTo>
                <a:cubicBezTo>
                  <a:pt x="299291" y="277438"/>
                  <a:pt x="421610" y="271366"/>
                  <a:pt x="572557" y="273101"/>
                </a:cubicBezTo>
                <a:cubicBezTo>
                  <a:pt x="723504" y="274836"/>
                  <a:pt x="987227" y="300863"/>
                  <a:pt x="1082653" y="293922"/>
                </a:cubicBezTo>
                <a:cubicBezTo>
                  <a:pt x="1178079" y="286982"/>
                  <a:pt x="1136439" y="278306"/>
                  <a:pt x="1145114" y="231458"/>
                </a:cubicBezTo>
                <a:cubicBezTo>
                  <a:pt x="1153789" y="184610"/>
                  <a:pt x="1155524" y="47537"/>
                  <a:pt x="1134704" y="12835"/>
                </a:cubicBezTo>
                <a:cubicBezTo>
                  <a:pt x="1113884" y="-21867"/>
                  <a:pt x="1209310" y="24981"/>
                  <a:pt x="1020193" y="23246"/>
                </a:cubicBezTo>
                <a:cubicBezTo>
                  <a:pt x="831076" y="21511"/>
                  <a:pt x="0" y="2424"/>
                  <a:pt x="0" y="2424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593378" y="2121674"/>
            <a:ext cx="1257039" cy="106200"/>
          </a:xfrm>
          <a:custGeom>
            <a:avLst/>
            <a:gdLst>
              <a:gd name="connsiteX0" fmla="*/ 0 w 1257039"/>
              <a:gd name="connsiteY0" fmla="*/ 106200 h 106200"/>
              <a:gd name="connsiteX1" fmla="*/ 187382 w 1257039"/>
              <a:gd name="connsiteY1" fmla="*/ 12504 h 106200"/>
              <a:gd name="connsiteX2" fmla="*/ 281073 w 1257039"/>
              <a:gd name="connsiteY2" fmla="*/ 2094 h 106200"/>
              <a:gd name="connsiteX3" fmla="*/ 1207575 w 1257039"/>
              <a:gd name="connsiteY3" fmla="*/ 22915 h 106200"/>
              <a:gd name="connsiteX4" fmla="*/ 1124294 w 1257039"/>
              <a:gd name="connsiteY4" fmla="*/ 64557 h 10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39" h="106200">
                <a:moveTo>
                  <a:pt x="0" y="106200"/>
                </a:moveTo>
                <a:cubicBezTo>
                  <a:pt x="70268" y="68027"/>
                  <a:pt x="140537" y="29855"/>
                  <a:pt x="187382" y="12504"/>
                </a:cubicBezTo>
                <a:cubicBezTo>
                  <a:pt x="234227" y="-4847"/>
                  <a:pt x="111041" y="359"/>
                  <a:pt x="281073" y="2094"/>
                </a:cubicBezTo>
                <a:cubicBezTo>
                  <a:pt x="451105" y="3829"/>
                  <a:pt x="1067038" y="12505"/>
                  <a:pt x="1207575" y="22915"/>
                </a:cubicBezTo>
                <a:cubicBezTo>
                  <a:pt x="1348112" y="33325"/>
                  <a:pt x="1146849" y="50676"/>
                  <a:pt x="1124294" y="64557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1676031" y="2425676"/>
            <a:ext cx="156152" cy="83285"/>
          </a:xfrm>
          <a:custGeom>
            <a:avLst/>
            <a:gdLst>
              <a:gd name="connsiteX0" fmla="*/ 0 w 156152"/>
              <a:gd name="connsiteY0" fmla="*/ 83285 h 83285"/>
              <a:gd name="connsiteX1" fmla="*/ 156152 w 156152"/>
              <a:gd name="connsiteY1" fmla="*/ 0 h 8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152" h="83285">
                <a:moveTo>
                  <a:pt x="0" y="83285"/>
                </a:moveTo>
                <a:cubicBezTo>
                  <a:pt x="65063" y="52920"/>
                  <a:pt x="130127" y="22556"/>
                  <a:pt x="156152" y="0"/>
                </a:cubicBez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1842593" y="2196642"/>
            <a:ext cx="20821" cy="187391"/>
          </a:xfrm>
          <a:custGeom>
            <a:avLst/>
            <a:gdLst>
              <a:gd name="connsiteX0" fmla="*/ 20821 w 20821"/>
              <a:gd name="connsiteY0" fmla="*/ 0 h 187391"/>
              <a:gd name="connsiteX1" fmla="*/ 0 w 20821"/>
              <a:gd name="connsiteY1" fmla="*/ 187391 h 18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21" h="187391">
                <a:moveTo>
                  <a:pt x="20821" y="0"/>
                </a:moveTo>
                <a:lnTo>
                  <a:pt x="0" y="187391"/>
                </a:lnTo>
              </a:path>
            </a:pathLst>
          </a:cu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6537563" y="1979751"/>
            <a:ext cx="711768" cy="956046"/>
          </a:xfrm>
          <a:custGeom>
            <a:avLst/>
            <a:gdLst>
              <a:gd name="connsiteX0" fmla="*/ 0 w 711768"/>
              <a:gd name="connsiteY0" fmla="*/ 39910 h 956046"/>
              <a:gd name="connsiteX1" fmla="*/ 614198 w 711768"/>
              <a:gd name="connsiteY1" fmla="*/ 19089 h 956046"/>
              <a:gd name="connsiteX2" fmla="*/ 697479 w 711768"/>
              <a:gd name="connsiteY2" fmla="*/ 91964 h 956046"/>
              <a:gd name="connsiteX3" fmla="*/ 707889 w 711768"/>
              <a:gd name="connsiteY3" fmla="*/ 956046 h 9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768" h="956046">
                <a:moveTo>
                  <a:pt x="0" y="39910"/>
                </a:moveTo>
                <a:cubicBezTo>
                  <a:pt x="248976" y="25161"/>
                  <a:pt x="497952" y="10413"/>
                  <a:pt x="614198" y="19089"/>
                </a:cubicBezTo>
                <a:cubicBezTo>
                  <a:pt x="730444" y="27765"/>
                  <a:pt x="681864" y="-64195"/>
                  <a:pt x="697479" y="91964"/>
                </a:cubicBezTo>
                <a:cubicBezTo>
                  <a:pt x="713094" y="248123"/>
                  <a:pt x="714829" y="812032"/>
                  <a:pt x="707889" y="956046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6544602" y="1801038"/>
            <a:ext cx="669620" cy="1184473"/>
          </a:xfrm>
          <a:custGeom>
            <a:avLst/>
            <a:gdLst>
              <a:gd name="connsiteX0" fmla="*/ 669620 w 669620"/>
              <a:gd name="connsiteY0" fmla="*/ 1134759 h 1184473"/>
              <a:gd name="connsiteX1" fmla="*/ 117883 w 669620"/>
              <a:gd name="connsiteY1" fmla="*/ 1134759 h 1184473"/>
              <a:gd name="connsiteX2" fmla="*/ 13781 w 669620"/>
              <a:gd name="connsiteY2" fmla="*/ 1113937 h 1184473"/>
              <a:gd name="connsiteX3" fmla="*/ 3371 w 669620"/>
              <a:gd name="connsiteY3" fmla="*/ 249855 h 1184473"/>
              <a:gd name="connsiteX4" fmla="*/ 34602 w 669620"/>
              <a:gd name="connsiteY4" fmla="*/ 176981 h 1184473"/>
              <a:gd name="connsiteX5" fmla="*/ 274035 w 669620"/>
              <a:gd name="connsiteY5" fmla="*/ 0 h 11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0" h="1184473">
                <a:moveTo>
                  <a:pt x="669620" y="1134759"/>
                </a:moveTo>
                <a:lnTo>
                  <a:pt x="117883" y="1134759"/>
                </a:lnTo>
                <a:cubicBezTo>
                  <a:pt x="8577" y="1131289"/>
                  <a:pt x="32866" y="1261421"/>
                  <a:pt x="13781" y="1113937"/>
                </a:cubicBezTo>
                <a:cubicBezTo>
                  <a:pt x="-5304" y="966453"/>
                  <a:pt x="-99" y="406014"/>
                  <a:pt x="3371" y="249855"/>
                </a:cubicBezTo>
                <a:cubicBezTo>
                  <a:pt x="6841" y="93696"/>
                  <a:pt x="-10509" y="218623"/>
                  <a:pt x="34602" y="176981"/>
                </a:cubicBezTo>
                <a:cubicBezTo>
                  <a:pt x="79713" y="135339"/>
                  <a:pt x="227190" y="29497"/>
                  <a:pt x="274035" y="0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6849867" y="1780217"/>
            <a:ext cx="562147" cy="10411"/>
          </a:xfrm>
          <a:custGeom>
            <a:avLst/>
            <a:gdLst>
              <a:gd name="connsiteX0" fmla="*/ 0 w 562147"/>
              <a:gd name="connsiteY0" fmla="*/ 10411 h 10411"/>
              <a:gd name="connsiteX1" fmla="*/ 562147 w 562147"/>
              <a:gd name="connsiteY1" fmla="*/ 0 h 1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2147" h="10411">
                <a:moveTo>
                  <a:pt x="0" y="10411"/>
                </a:moveTo>
                <a:lnTo>
                  <a:pt x="562147" y="0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7422424" y="1811449"/>
            <a:ext cx="20998" cy="801618"/>
          </a:xfrm>
          <a:custGeom>
            <a:avLst/>
            <a:gdLst>
              <a:gd name="connsiteX0" fmla="*/ 0 w 20998"/>
              <a:gd name="connsiteY0" fmla="*/ 0 h 801618"/>
              <a:gd name="connsiteX1" fmla="*/ 20821 w 20998"/>
              <a:gd name="connsiteY1" fmla="*/ 801618 h 8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8" h="801618">
                <a:moveTo>
                  <a:pt x="0" y="0"/>
                </a:moveTo>
                <a:cubicBezTo>
                  <a:pt x="11278" y="328802"/>
                  <a:pt x="22556" y="657604"/>
                  <a:pt x="20821" y="801618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7235042" y="2623478"/>
            <a:ext cx="187382" cy="291497"/>
          </a:xfrm>
          <a:custGeom>
            <a:avLst/>
            <a:gdLst>
              <a:gd name="connsiteX0" fmla="*/ 187382 w 187382"/>
              <a:gd name="connsiteY0" fmla="*/ 0 h 291497"/>
              <a:gd name="connsiteX1" fmla="*/ 104101 w 187382"/>
              <a:gd name="connsiteY1" fmla="*/ 93695 h 291497"/>
              <a:gd name="connsiteX2" fmla="*/ 0 w 187382"/>
              <a:gd name="connsiteY2" fmla="*/ 291497 h 2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2" h="291497">
                <a:moveTo>
                  <a:pt x="187382" y="0"/>
                </a:moveTo>
                <a:cubicBezTo>
                  <a:pt x="161356" y="22556"/>
                  <a:pt x="135331" y="45112"/>
                  <a:pt x="104101" y="93695"/>
                </a:cubicBezTo>
                <a:cubicBezTo>
                  <a:pt x="72871" y="142278"/>
                  <a:pt x="36435" y="216887"/>
                  <a:pt x="0" y="291497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7276683" y="1821860"/>
            <a:ext cx="114511" cy="124927"/>
          </a:xfrm>
          <a:custGeom>
            <a:avLst/>
            <a:gdLst>
              <a:gd name="connsiteX0" fmla="*/ 114511 w 114511"/>
              <a:gd name="connsiteY0" fmla="*/ 0 h 124927"/>
              <a:gd name="connsiteX1" fmla="*/ 0 w 114511"/>
              <a:gd name="connsiteY1" fmla="*/ 124927 h 12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511" h="124927">
                <a:moveTo>
                  <a:pt x="114511" y="0"/>
                </a:moveTo>
                <a:lnTo>
                  <a:pt x="0" y="124927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1853004" y="1699213"/>
            <a:ext cx="4518364" cy="580714"/>
          </a:xfrm>
          <a:custGeom>
            <a:avLst/>
            <a:gdLst>
              <a:gd name="connsiteX0" fmla="*/ 0 w 4518364"/>
              <a:gd name="connsiteY0" fmla="*/ 434965 h 580714"/>
              <a:gd name="connsiteX1" fmla="*/ 520506 w 4518364"/>
              <a:gd name="connsiteY1" fmla="*/ 133057 h 580714"/>
              <a:gd name="connsiteX2" fmla="*/ 1800952 w 4518364"/>
              <a:gd name="connsiteY2" fmla="*/ 8130 h 580714"/>
              <a:gd name="connsiteX3" fmla="*/ 2873196 w 4518364"/>
              <a:gd name="connsiteY3" fmla="*/ 60183 h 580714"/>
              <a:gd name="connsiteX4" fmla="*/ 4413896 w 4518364"/>
              <a:gd name="connsiteY4" fmla="*/ 445376 h 580714"/>
              <a:gd name="connsiteX5" fmla="*/ 4361845 w 4518364"/>
              <a:gd name="connsiteY5" fmla="*/ 330859 h 580714"/>
              <a:gd name="connsiteX6" fmla="*/ 4517997 w 4518364"/>
              <a:gd name="connsiteY6" fmla="*/ 507840 h 580714"/>
              <a:gd name="connsiteX7" fmla="*/ 4309794 w 4518364"/>
              <a:gd name="connsiteY7" fmla="*/ 580714 h 58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8364" h="580714">
                <a:moveTo>
                  <a:pt x="0" y="434965"/>
                </a:moveTo>
                <a:cubicBezTo>
                  <a:pt x="110173" y="319580"/>
                  <a:pt x="220347" y="204196"/>
                  <a:pt x="520506" y="133057"/>
                </a:cubicBezTo>
                <a:cubicBezTo>
                  <a:pt x="820665" y="61918"/>
                  <a:pt x="1408837" y="20276"/>
                  <a:pt x="1800952" y="8130"/>
                </a:cubicBezTo>
                <a:cubicBezTo>
                  <a:pt x="2193067" y="-4016"/>
                  <a:pt x="2437705" y="-12691"/>
                  <a:pt x="2873196" y="60183"/>
                </a:cubicBezTo>
                <a:cubicBezTo>
                  <a:pt x="3308687" y="133057"/>
                  <a:pt x="4165788" y="400263"/>
                  <a:pt x="4413896" y="445376"/>
                </a:cubicBezTo>
                <a:cubicBezTo>
                  <a:pt x="4662004" y="490489"/>
                  <a:pt x="4344495" y="320448"/>
                  <a:pt x="4361845" y="330859"/>
                </a:cubicBezTo>
                <a:cubicBezTo>
                  <a:pt x="4379195" y="341270"/>
                  <a:pt x="4526672" y="466198"/>
                  <a:pt x="4517997" y="507840"/>
                </a:cubicBezTo>
                <a:cubicBezTo>
                  <a:pt x="4509322" y="549482"/>
                  <a:pt x="4309794" y="580714"/>
                  <a:pt x="4309794" y="58071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/>
        </p:nvSpPr>
        <p:spPr>
          <a:xfrm>
            <a:off x="4736610" y="2622682"/>
            <a:ext cx="1770750" cy="1236412"/>
          </a:xfrm>
          <a:custGeom>
            <a:avLst/>
            <a:gdLst>
              <a:gd name="connsiteX0" fmla="*/ 1717672 w 1770750"/>
              <a:gd name="connsiteY0" fmla="*/ 32028 h 1236412"/>
              <a:gd name="connsiteX1" fmla="*/ 1592750 w 1770750"/>
              <a:gd name="connsiteY1" fmla="*/ 796 h 1236412"/>
              <a:gd name="connsiteX2" fmla="*/ 249843 w 1770750"/>
              <a:gd name="connsiteY2" fmla="*/ 32028 h 1236412"/>
              <a:gd name="connsiteX3" fmla="*/ 83281 w 1770750"/>
              <a:gd name="connsiteY3" fmla="*/ 240240 h 1236412"/>
              <a:gd name="connsiteX4" fmla="*/ 114512 w 1770750"/>
              <a:gd name="connsiteY4" fmla="*/ 1198018 h 1236412"/>
              <a:gd name="connsiteX5" fmla="*/ 229023 w 1770750"/>
              <a:gd name="connsiteY5" fmla="*/ 1062680 h 1236412"/>
              <a:gd name="connsiteX6" fmla="*/ 124922 w 1770750"/>
              <a:gd name="connsiteY6" fmla="*/ 1208428 h 1236412"/>
              <a:gd name="connsiteX7" fmla="*/ 0 w 1770750"/>
              <a:gd name="connsiteY7" fmla="*/ 1135554 h 123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0750" h="1236412">
                <a:moveTo>
                  <a:pt x="1717672" y="32028"/>
                </a:moveTo>
                <a:cubicBezTo>
                  <a:pt x="1777530" y="16412"/>
                  <a:pt x="1837388" y="796"/>
                  <a:pt x="1592750" y="796"/>
                </a:cubicBezTo>
                <a:cubicBezTo>
                  <a:pt x="1348112" y="796"/>
                  <a:pt x="501421" y="-7879"/>
                  <a:pt x="249843" y="32028"/>
                </a:cubicBezTo>
                <a:cubicBezTo>
                  <a:pt x="-1735" y="71935"/>
                  <a:pt x="105836" y="45908"/>
                  <a:pt x="83281" y="240240"/>
                </a:cubicBezTo>
                <a:cubicBezTo>
                  <a:pt x="60726" y="434572"/>
                  <a:pt x="90222" y="1060945"/>
                  <a:pt x="114512" y="1198018"/>
                </a:cubicBezTo>
                <a:cubicBezTo>
                  <a:pt x="138802" y="1335091"/>
                  <a:pt x="227288" y="1060945"/>
                  <a:pt x="229023" y="1062680"/>
                </a:cubicBezTo>
                <a:cubicBezTo>
                  <a:pt x="230758" y="1064415"/>
                  <a:pt x="163092" y="1196282"/>
                  <a:pt x="124922" y="1208428"/>
                </a:cubicBezTo>
                <a:cubicBezTo>
                  <a:pt x="86752" y="1220574"/>
                  <a:pt x="0" y="1135554"/>
                  <a:pt x="0" y="1135554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 rot="20594228">
            <a:off x="5086869" y="3150718"/>
            <a:ext cx="3656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rgbClr val="984807"/>
                </a:solidFill>
                <a:latin typeface="AhnbergHand"/>
                <a:cs typeface="AhnbergHand"/>
              </a:rPr>
              <a:t>What the server sees is an incoming SYN, but no matching incoming ACK</a:t>
            </a:r>
            <a:endParaRPr lang="en-AU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563" y="248226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server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187" y="2246271"/>
            <a:ext cx="56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client</a:t>
            </a:r>
            <a:endParaRPr lang="en-AU" sz="11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96760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0" y="1314410"/>
            <a:ext cx="8197679" cy="49191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Daily IPv6 Failures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4253473" y="2561445"/>
            <a:ext cx="84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RIP</a:t>
            </a:r>
          </a:p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Flash!</a:t>
            </a:r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619776" y="3223352"/>
            <a:ext cx="181456" cy="306440"/>
          </a:xfrm>
          <a:custGeom>
            <a:avLst/>
            <a:gdLst>
              <a:gd name="connsiteX0" fmla="*/ 98965 w 181456"/>
              <a:gd name="connsiteY0" fmla="*/ 0 h 306440"/>
              <a:gd name="connsiteX1" fmla="*/ 98965 w 181456"/>
              <a:gd name="connsiteY1" fmla="*/ 296874 h 306440"/>
              <a:gd name="connsiteX2" fmla="*/ 181437 w 181456"/>
              <a:gd name="connsiteY2" fmla="*/ 239149 h 306440"/>
              <a:gd name="connsiteX3" fmla="*/ 90718 w 181456"/>
              <a:gd name="connsiteY3" fmla="*/ 296874 h 306440"/>
              <a:gd name="connsiteX4" fmla="*/ 0 w 181456"/>
              <a:gd name="connsiteY4" fmla="*/ 214409 h 30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456" h="306440">
                <a:moveTo>
                  <a:pt x="98965" y="0"/>
                </a:moveTo>
                <a:cubicBezTo>
                  <a:pt x="92092" y="128508"/>
                  <a:pt x="85220" y="257016"/>
                  <a:pt x="98965" y="296874"/>
                </a:cubicBezTo>
                <a:cubicBezTo>
                  <a:pt x="112710" y="336732"/>
                  <a:pt x="182811" y="239149"/>
                  <a:pt x="181437" y="239149"/>
                </a:cubicBezTo>
                <a:cubicBezTo>
                  <a:pt x="180063" y="239149"/>
                  <a:pt x="120958" y="300997"/>
                  <a:pt x="90718" y="296874"/>
                </a:cubicBezTo>
                <a:cubicBezTo>
                  <a:pt x="60478" y="292751"/>
                  <a:pt x="0" y="214409"/>
                  <a:pt x="0" y="21440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2123728" y="4942909"/>
            <a:ext cx="21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HTML5 + TLS +</a:t>
            </a:r>
          </a:p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Mobile Devices</a:t>
            </a:r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068957" y="5013348"/>
            <a:ext cx="1216407" cy="321868"/>
          </a:xfrm>
          <a:custGeom>
            <a:avLst/>
            <a:gdLst>
              <a:gd name="connsiteX0" fmla="*/ 0 w 1216407"/>
              <a:gd name="connsiteY0" fmla="*/ 321868 h 321868"/>
              <a:gd name="connsiteX1" fmla="*/ 692758 w 1216407"/>
              <a:gd name="connsiteY1" fmla="*/ 115705 h 321868"/>
              <a:gd name="connsiteX2" fmla="*/ 1212327 w 1216407"/>
              <a:gd name="connsiteY2" fmla="*/ 99212 h 321868"/>
              <a:gd name="connsiteX3" fmla="*/ 948419 w 1216407"/>
              <a:gd name="connsiteY3" fmla="*/ 254 h 321868"/>
              <a:gd name="connsiteX4" fmla="*/ 1204080 w 1216407"/>
              <a:gd name="connsiteY4" fmla="*/ 132198 h 321868"/>
              <a:gd name="connsiteX5" fmla="*/ 1080373 w 1216407"/>
              <a:gd name="connsiteY5" fmla="*/ 280635 h 32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407" h="321868">
                <a:moveTo>
                  <a:pt x="0" y="321868"/>
                </a:moveTo>
                <a:cubicBezTo>
                  <a:pt x="245352" y="237341"/>
                  <a:pt x="490704" y="152814"/>
                  <a:pt x="692758" y="115705"/>
                </a:cubicBezTo>
                <a:cubicBezTo>
                  <a:pt x="894812" y="78596"/>
                  <a:pt x="1169717" y="118454"/>
                  <a:pt x="1212327" y="99212"/>
                </a:cubicBezTo>
                <a:cubicBezTo>
                  <a:pt x="1254937" y="79970"/>
                  <a:pt x="949793" y="-5244"/>
                  <a:pt x="948419" y="254"/>
                </a:cubicBezTo>
                <a:cubicBezTo>
                  <a:pt x="947045" y="5752"/>
                  <a:pt x="1182088" y="85468"/>
                  <a:pt x="1204080" y="132198"/>
                </a:cubicBezTo>
                <a:cubicBezTo>
                  <a:pt x="1226072" y="178928"/>
                  <a:pt x="1080373" y="280635"/>
                  <a:pt x="1080373" y="280635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749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Daily IPv6 Failures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9" y="1374304"/>
            <a:ext cx="8848465" cy="5309717"/>
          </a:xfrm>
        </p:spPr>
      </p:pic>
    </p:spTree>
    <p:extLst>
      <p:ext uri="{BB962C8B-B14F-4D97-AF65-F5344CB8AC3E}">
        <p14:creationId xmlns:p14="http://schemas.microsoft.com/office/powerpoint/2010/main" val="737345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3962</TotalTime>
  <Words>1507</Words>
  <Application>Microsoft Macintosh PowerPoint</Application>
  <PresentationFormat>On-screen Show (4:3)</PresentationFormat>
  <Paragraphs>208</Paragraphs>
  <Slides>51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AhnbergHand</vt:lpstr>
      <vt:lpstr>Calibri</vt:lpstr>
      <vt:lpstr>Menlo</vt:lpstr>
      <vt:lpstr>Powderfinger Type</vt:lpstr>
      <vt:lpstr>Arial</vt:lpstr>
      <vt:lpstr>Office Theme</vt:lpstr>
      <vt:lpstr>Worksheet</vt:lpstr>
      <vt:lpstr>Desperately Seeking Default!</vt:lpstr>
      <vt:lpstr>In the Telephone Network</vt:lpstr>
      <vt:lpstr>In the Telephone Network</vt:lpstr>
      <vt:lpstr>In the Telephone Network</vt:lpstr>
      <vt:lpstr>In the Telephone Network</vt:lpstr>
      <vt:lpstr>What do we see?</vt:lpstr>
      <vt:lpstr>Connection Failure</vt:lpstr>
      <vt:lpstr>Daily IPv6 Failures</vt:lpstr>
      <vt:lpstr>Daily IPv6 Failures</vt:lpstr>
      <vt:lpstr>IPv6 Failures</vt:lpstr>
      <vt:lpstr>IPv4 Connection Failure</vt:lpstr>
      <vt:lpstr>IPv4 Failures</vt:lpstr>
      <vt:lpstr>Route Views Routing Table</vt:lpstr>
      <vt:lpstr>PowerPoint Presentation</vt:lpstr>
      <vt:lpstr>2015/16, Route Views + RIS</vt:lpstr>
      <vt:lpstr>Different peers see a slightly different Internet</vt:lpstr>
      <vt:lpstr>Address Span  (Route Views + RIS data sets)</vt:lpstr>
      <vt:lpstr>Address Span  (Route Views + RIS data sets)</vt:lpstr>
      <vt:lpstr>What does this mean?</vt:lpstr>
      <vt:lpstr>What about IPv6?</vt:lpstr>
      <vt:lpstr>The Route Views view of IPv6</vt:lpstr>
      <vt:lpstr>Number of IPv6 Routes in 2015/16</vt:lpstr>
      <vt:lpstr>IPv6 Announced Address Span Variation (RV + RIS)</vt:lpstr>
      <vt:lpstr>What is “default”?</vt:lpstr>
      <vt:lpstr>A “Quorum” deviation view of IPv4</vt:lpstr>
      <vt:lpstr>A magnified view</vt:lpstr>
      <vt:lpstr>IPv6 “Quorum” Deviation</vt:lpstr>
      <vt:lpstr>Zooming In</vt:lpstr>
      <vt:lpstr>And Again</vt:lpstr>
      <vt:lpstr>And Again!</vt:lpstr>
      <vt:lpstr>Quorum Deviation for RVA IPv4 Peers (25th April 2016)</vt:lpstr>
      <vt:lpstr>Quorum Deviation for RIS IPv4 Peers (25th April 2016)</vt:lpstr>
      <vt:lpstr>Quorum Deviation: IPv6, RVA</vt:lpstr>
      <vt:lpstr>Quorum Deviation: IPv6, RIS</vt:lpstr>
      <vt:lpstr>It’s structural, not temporal</vt:lpstr>
      <vt:lpstr>So What?</vt:lpstr>
      <vt:lpstr>So What?</vt:lpstr>
      <vt:lpstr>To Recap: What is causing this?</vt:lpstr>
      <vt:lpstr>To Recap: What is causing this?</vt:lpstr>
      <vt:lpstr>Connection Failure</vt:lpstr>
      <vt:lpstr>Connection Failure</vt:lpstr>
      <vt:lpstr>Connection Failure</vt:lpstr>
      <vt:lpstr>Connection Failure</vt:lpstr>
      <vt:lpstr>Connection Failure</vt:lpstr>
      <vt:lpstr>Connection Failure</vt:lpstr>
      <vt:lpstr>And we see this … here’s an example</vt:lpstr>
      <vt:lpstr>Of course it’s not the only reason why connections fail in IPv4</vt:lpstr>
      <vt:lpstr>Of course it’s not the only reason why connections fail in IPv4</vt:lpstr>
      <vt:lpstr>Connectivity appears to have a 1 in 500 failure rate in IPv4 </vt:lpstr>
      <vt:lpstr>In the Telephone Network</vt:lpstr>
      <vt:lpstr>Thanks!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Desperately Seeking Default</dc:title>
  <dc:creator>Geoff Huston</dc:creator>
  <cp:lastModifiedBy>Geoff Huston</cp:lastModifiedBy>
  <cp:revision>36</cp:revision>
  <dcterms:created xsi:type="dcterms:W3CDTF">2016-02-28T07:37:51Z</dcterms:created>
  <dcterms:modified xsi:type="dcterms:W3CDTF">2016-04-28T07:20:32Z</dcterms:modified>
</cp:coreProperties>
</file>